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7" r:id="rId5"/>
    <p:sldId id="268" r:id="rId6"/>
    <p:sldId id="262" r:id="rId7"/>
    <p:sldId id="264" r:id="rId8"/>
    <p:sldId id="266" r:id="rId9"/>
    <p:sldId id="265" r:id="rId10"/>
    <p:sldId id="267" r:id="rId11"/>
    <p:sldId id="258" r:id="rId12"/>
    <p:sldId id="269" r:id="rId13"/>
    <p:sldId id="272" r:id="rId14"/>
    <p:sldId id="271" r:id="rId15"/>
    <p:sldId id="275" r:id="rId16"/>
    <p:sldId id="274" r:id="rId17"/>
    <p:sldId id="273" r:id="rId18"/>
    <p:sldId id="276" r:id="rId19"/>
  </p:sldIdLst>
  <p:sldSz cx="12188825" cy="6858000"/>
  <p:notesSz cx="6797675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873" autoAdjust="0"/>
  </p:normalViewPr>
  <p:slideViewPr>
    <p:cSldViewPr>
      <p:cViewPr varScale="1">
        <p:scale>
          <a:sx n="56" d="100"/>
          <a:sy n="56" d="100"/>
        </p:scale>
        <p:origin x="1637" y="43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3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ffmann, Sheryl" userId="aa681b9e-538b-4ede-be41-5fe282b41261" providerId="ADAL" clId="{D2CBD866-8EDC-4696-B22D-83A50BD783DB}"/>
    <pc:docChg chg="modSld">
      <pc:chgData name="Hoffmann, Sheryl" userId="aa681b9e-538b-4ede-be41-5fe282b41261" providerId="ADAL" clId="{D2CBD866-8EDC-4696-B22D-83A50BD783DB}" dt="2022-08-03T06:17:04.748" v="13" actId="20577"/>
      <pc:docMkLst>
        <pc:docMk/>
      </pc:docMkLst>
      <pc:sldChg chg="modSp mod">
        <pc:chgData name="Hoffmann, Sheryl" userId="aa681b9e-538b-4ede-be41-5fe282b41261" providerId="ADAL" clId="{D2CBD866-8EDC-4696-B22D-83A50BD783DB}" dt="2022-08-03T06:16:16.253" v="8" actId="947"/>
        <pc:sldMkLst>
          <pc:docMk/>
          <pc:sldMk cId="3657091041" sldId="267"/>
        </pc:sldMkLst>
        <pc:spChg chg="mod">
          <ac:chgData name="Hoffmann, Sheryl" userId="aa681b9e-538b-4ede-be41-5fe282b41261" providerId="ADAL" clId="{D2CBD866-8EDC-4696-B22D-83A50BD783DB}" dt="2022-08-03T06:16:16.253" v="8" actId="947"/>
          <ac:spMkLst>
            <pc:docMk/>
            <pc:sldMk cId="3657091041" sldId="267"/>
            <ac:spMk id="14" creationId="{00000000-0000-0000-0000-000000000000}"/>
          </ac:spMkLst>
        </pc:spChg>
      </pc:sldChg>
      <pc:sldChg chg="modSp mod">
        <pc:chgData name="Hoffmann, Sheryl" userId="aa681b9e-538b-4ede-be41-5fe282b41261" providerId="ADAL" clId="{D2CBD866-8EDC-4696-B22D-83A50BD783DB}" dt="2022-08-03T06:17:04.748" v="13" actId="20577"/>
        <pc:sldMkLst>
          <pc:docMk/>
          <pc:sldMk cId="2506519947" sldId="272"/>
        </pc:sldMkLst>
        <pc:spChg chg="mod">
          <ac:chgData name="Hoffmann, Sheryl" userId="aa681b9e-538b-4ede-be41-5fe282b41261" providerId="ADAL" clId="{D2CBD866-8EDC-4696-B22D-83A50BD783DB}" dt="2022-08-03T06:17:04.748" v="13" actId="20577"/>
          <ac:spMkLst>
            <pc:docMk/>
            <pc:sldMk cId="2506519947" sldId="272"/>
            <ac:spMk id="2" creationId="{F977B7D8-304D-4371-B7E1-BCC4683BEED4}"/>
          </ac:spMkLst>
        </pc:spChg>
      </pc:sldChg>
    </pc:docChg>
  </pc:docChgLst>
  <pc:docChgLst>
    <pc:chgData name="Hoffmann, Sheryl" userId="aa681b9e-538b-4ede-be41-5fe282b41261" providerId="ADAL" clId="{5B0919EB-CD1D-4D34-A918-1FC2CD7EBA6D}"/>
    <pc:docChg chg="modSld">
      <pc:chgData name="Hoffmann, Sheryl" userId="aa681b9e-538b-4ede-be41-5fe282b41261" providerId="ADAL" clId="{5B0919EB-CD1D-4D34-A918-1FC2CD7EBA6D}" dt="2022-09-11T23:50:20.506" v="81" actId="20577"/>
      <pc:docMkLst>
        <pc:docMk/>
      </pc:docMkLst>
      <pc:sldChg chg="modNotesTx">
        <pc:chgData name="Hoffmann, Sheryl" userId="aa681b9e-538b-4ede-be41-5fe282b41261" providerId="ADAL" clId="{5B0919EB-CD1D-4D34-A918-1FC2CD7EBA6D}" dt="2022-09-11T23:47:53.939" v="79" actId="20577"/>
        <pc:sldMkLst>
          <pc:docMk/>
          <pc:sldMk cId="108181727" sldId="258"/>
        </pc:sldMkLst>
      </pc:sldChg>
      <pc:sldChg chg="modNotesTx">
        <pc:chgData name="Hoffmann, Sheryl" userId="aa681b9e-538b-4ede-be41-5fe282b41261" providerId="ADAL" clId="{5B0919EB-CD1D-4D34-A918-1FC2CD7EBA6D}" dt="2022-09-11T23:47:17.742" v="45" actId="6549"/>
        <pc:sldMkLst>
          <pc:docMk/>
          <pc:sldMk cId="2742846923" sldId="266"/>
        </pc:sldMkLst>
      </pc:sldChg>
      <pc:sldChg chg="modNotesTx">
        <pc:chgData name="Hoffmann, Sheryl" userId="aa681b9e-538b-4ede-be41-5fe282b41261" providerId="ADAL" clId="{5B0919EB-CD1D-4D34-A918-1FC2CD7EBA6D}" dt="2022-09-11T23:50:20.506" v="81" actId="20577"/>
        <pc:sldMkLst>
          <pc:docMk/>
          <pc:sldMk cId="3657091041" sldId="2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9/29/2022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9/29/2022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Designed to replace single use plastic food wrap </a:t>
            </a:r>
            <a:r>
              <a:rPr lang="en-US" dirty="0" err="1"/>
              <a:t>eg</a:t>
            </a:r>
            <a:r>
              <a:rPr lang="en-US" dirty="0"/>
              <a:t> Clingwrap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0008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first one I made &amp; was an old sheet (probably poly cotton)</a:t>
            </a:r>
          </a:p>
          <a:p>
            <a:endParaRPr lang="en-US" dirty="0"/>
          </a:p>
          <a:p>
            <a:r>
              <a:rPr lang="en-US" dirty="0"/>
              <a:t>Hold in hands for 20 sec to soften to the wax to mold to shape of item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2308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632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don’t need to wring out the wrap.</a:t>
            </a:r>
            <a:r>
              <a:rPr lang="en-US" dirty="0"/>
              <a:t>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Mould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bacteria killed @ 100oC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9947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3460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make sure they are 100% compostable </a:t>
            </a:r>
            <a:r>
              <a:rPr lang="en-US" dirty="0" err="1"/>
              <a:t>eg</a:t>
            </a:r>
            <a:r>
              <a:rPr lang="en-US" dirty="0"/>
              <a:t> cotton linen or hemp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099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Work in groups &amp; learn from each other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potholder to remove from oven but fabric will be cool enough to touch with fingers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Clean up trays with paper towel while tray </a:t>
            </a:r>
            <a:r>
              <a:rPr lang="en-US"/>
              <a:t>is still </a:t>
            </a:r>
            <a:r>
              <a:rPr lang="en-US" dirty="0"/>
              <a:t>hot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31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726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Bleached in sunlight on large trays.  Can go even whiter than these pellets.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darkens the fabric but can look good.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samples are using bleached but we are using natural from Rianne’s beehive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9808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9808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Dammar Resin is used for a number of reasons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raises the melting point of the beeswax and makes the wax less brittle for folding (this results in a beautiful wrap which can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mould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hold its shape but not crack).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FDA approved for use in storage for food, as a glazing agent and as an additive in food.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importantly there are no known allergies and adverse reactions 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resin. There is a wealth of information about food additives and their long-term and acute effects and there have been no documented cases of dermatitis and asthma symptoms like there has been with Pine resin.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3827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Dark hides food stains but shows fold line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8050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Simple &amp; does work but may not be even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Wax can harden on brush &amp; need to re-melt. After painting can iron between baking paper sheets to spread evenly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Easiest Bake at &lt;100oC (melts at 62-64oC, &gt;85oC get </a:t>
            </a:r>
            <a:r>
              <a:rPr lang="en-US" dirty="0" err="1"/>
              <a:t>disclourisation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Can user an iron instead of the oven but must work between baking paper &amp; protect surface with blanket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Baking paper not compostable/recyclable (may be greener version)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Paper towel sticks to wax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87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recipe that I found works best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0265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Left: Beeswax only</a:t>
            </a:r>
          </a:p>
          <a:p>
            <a:r>
              <a:rPr lang="en-US" dirty="0"/>
              <a:t>Middle: Beeswax + Jojoba</a:t>
            </a:r>
          </a:p>
          <a:p>
            <a:r>
              <a:rPr lang="en-US" dirty="0"/>
              <a:t>Right: All three ingredients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61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A58A-F6A3-44B4-8553-CA3EAF252FB7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513F-1C7D-48A3-9E66-761794785CC6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C340-5827-402A-ABD7-86B6900F77A8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D3E-AD23-4233-B7FD-BCC74AA741B1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  <a:noFill/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5C56-1C19-4454-A6D4-FDB294070137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EA3F-BC83-4494-8BB2-CF9729692A8C}" type="datetime1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CFC3-C38C-4973-9593-9C0AA203E374}" type="datetime1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E9B8-A638-47B9-8EAF-A06FB35BB403}" type="datetime1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14C0-40BC-46FB-ADE3-F7141007B5FB}" type="datetime1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BC97-2F5E-4770-AEEF-8F2730A3EA80}" type="datetime1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9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1B0D41C-F0D3-49F0-8041-67FC705A40C6}" type="datetime1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788" y="990600"/>
            <a:ext cx="9274226" cy="4191000"/>
          </a:xfrm>
        </p:spPr>
        <p:txBody>
          <a:bodyPr/>
          <a:lstStyle/>
          <a:p>
            <a:r>
              <a:rPr lang="en-US" dirty="0"/>
              <a:t>Beeswax Wraps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161" y="5181600"/>
            <a:ext cx="8458200" cy="1371600"/>
          </a:xfrm>
        </p:spPr>
        <p:txBody>
          <a:bodyPr/>
          <a:lstStyle/>
          <a:p>
            <a:r>
              <a:rPr lang="en-US" b="1" dirty="0"/>
              <a:t>Sheryl Hoffmann</a:t>
            </a:r>
          </a:p>
        </p:txBody>
      </p:sp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7B7D8-304D-4371-B7E1-BCC4683B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Can make into wraps</a:t>
            </a:r>
            <a:endParaRPr lang="en-AU" b="1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9B0C363F-CD5A-47F0-8DD8-72251DE2BDB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236" y="2516188"/>
            <a:ext cx="4163791" cy="3656012"/>
          </a:xfrm>
        </p:spPr>
      </p:pic>
      <p:pic>
        <p:nvPicPr>
          <p:cNvPr id="25" name="Content Placeholder 24" descr="A picture containing piece, dish, vegetable&#10;&#10;Description automatically generated">
            <a:extLst>
              <a:ext uri="{FF2B5EF4-FFF2-40B4-BE49-F238E27FC236}">
                <a16:creationId xmlns:a16="http://schemas.microsoft.com/office/drawing/2014/main" id="{C3CC7F4F-F199-45D7-B668-7B227AF8BF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21" y="2516188"/>
            <a:ext cx="4692371" cy="3656012"/>
          </a:xfrm>
        </p:spPr>
      </p:pic>
    </p:spTree>
    <p:extLst>
      <p:ext uri="{BB962C8B-B14F-4D97-AF65-F5344CB8AC3E}">
        <p14:creationId xmlns:p14="http://schemas.microsoft.com/office/powerpoint/2010/main" val="25065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7B7D8-304D-4371-B7E1-BCC4683B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Can make into sandwich or lunch bags</a:t>
            </a:r>
            <a:endParaRPr lang="en-AU" b="1" dirty="0"/>
          </a:p>
        </p:txBody>
      </p:sp>
      <p:pic>
        <p:nvPicPr>
          <p:cNvPr id="8" name="Content Placeholder 7" descr="A picture containing table, indoor, wooden&#10;&#10;Description automatically generated">
            <a:extLst>
              <a:ext uri="{FF2B5EF4-FFF2-40B4-BE49-F238E27FC236}">
                <a16:creationId xmlns:a16="http://schemas.microsoft.com/office/drawing/2014/main" id="{459A0698-45FA-4E11-9A7F-002841D091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" y="2447210"/>
            <a:ext cx="3826059" cy="3656012"/>
          </a:xfrm>
        </p:spPr>
      </p:pic>
      <p:pic>
        <p:nvPicPr>
          <p:cNvPr id="10" name="Content Placeholder 9" descr="A picture containing text, seat&#10;&#10;Description automatically generated">
            <a:extLst>
              <a:ext uri="{FF2B5EF4-FFF2-40B4-BE49-F238E27FC236}">
                <a16:creationId xmlns:a16="http://schemas.microsoft.com/office/drawing/2014/main" id="{2D6CE0BB-9EA3-4E42-960C-40E041944BB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54" y="2447210"/>
            <a:ext cx="4145196" cy="365601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B8CEFC-C3EC-4659-8FC9-53D9E0DDE4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2436495"/>
            <a:ext cx="4752528" cy="36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8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7B7D8-304D-4371-B7E1-BCC4683B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/>
              <a:t>Care of Beeswax wraps</a:t>
            </a:r>
            <a:endParaRPr lang="en-AU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44614-A98E-4B79-B6E1-CA48AB24F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812" y="2060849"/>
            <a:ext cx="9481119" cy="4111352"/>
          </a:xfrm>
        </p:spPr>
        <p:txBody>
          <a:bodyPr>
            <a:normAutofit/>
          </a:bodyPr>
          <a:lstStyle/>
          <a:p>
            <a:r>
              <a:rPr lang="en-US" sz="2400" dirty="0"/>
              <a:t>To wash beeswax wraps, rinse the wrap with cool or lukewarm water and eco-friendly dish soap. You can use a cloth or sponge to wipe them down, then rinse off. </a:t>
            </a:r>
          </a:p>
          <a:p>
            <a:r>
              <a:rPr lang="en-US" sz="2400" dirty="0"/>
              <a:t>Once washed, the beeswax wraps need to air dry. We have a small clothing line in our kitchen to hang the wraps, but you can simply drape them over other drying dishes or even your faucet to dry. </a:t>
            </a:r>
          </a:p>
          <a:p>
            <a:r>
              <a:rPr lang="en-US" sz="2400" dirty="0"/>
              <a:t>Once dry, gently fold the beeswax wraps and store them in a drawer, basket or on a shelf. </a:t>
            </a:r>
          </a:p>
          <a:p>
            <a:r>
              <a:rPr lang="en-AU" sz="2400" dirty="0"/>
              <a:t>Refreshing your wax wrap by reheating in the oven @ 100oC + add a little more wax.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39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7B7D8-304D-4371-B7E1-BCC4683B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/>
              <a:t>Do’s &amp; Don’ts</a:t>
            </a:r>
            <a:endParaRPr lang="en-AU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44614-A98E-4B79-B6E1-CA48AB24F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813" y="1844824"/>
            <a:ext cx="9481119" cy="4303815"/>
          </a:xfrm>
        </p:spPr>
        <p:txBody>
          <a:bodyPr>
            <a:normAutofit/>
          </a:bodyPr>
          <a:lstStyle/>
          <a:p>
            <a:r>
              <a:rPr lang="en-US" sz="2400" dirty="0"/>
              <a:t>Use to wrap food or cover containers</a:t>
            </a:r>
          </a:p>
          <a:p>
            <a:r>
              <a:rPr lang="en-US" sz="2400" dirty="0"/>
              <a:t>They will breathe so it will keep items for a few days, not weeks</a:t>
            </a:r>
          </a:p>
          <a:p>
            <a:r>
              <a:rPr lang="en-US" sz="2400" dirty="0"/>
              <a:t>Can be placed in the freezer</a:t>
            </a:r>
          </a:p>
          <a:p>
            <a:r>
              <a:rPr lang="en-US" sz="2400" dirty="0"/>
              <a:t>Keep away from all heat </a:t>
            </a:r>
          </a:p>
          <a:p>
            <a:r>
              <a:rPr lang="en-US" sz="2400" dirty="0"/>
              <a:t>Don’t put in dishwashers, microwave or oven</a:t>
            </a:r>
          </a:p>
          <a:p>
            <a:r>
              <a:rPr lang="en-US" dirty="0"/>
              <a:t>DON’T use the wraps to cover hot bowls or hot food.</a:t>
            </a:r>
          </a:p>
          <a:p>
            <a:r>
              <a:rPr lang="en-US" sz="2000" dirty="0"/>
              <a:t>Don’t use to wrap meat – it would then need heat to clean it properly</a:t>
            </a:r>
          </a:p>
          <a:p>
            <a:r>
              <a:rPr lang="en-US" sz="2000" dirty="0"/>
              <a:t>When no longer usable – put in compost bin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168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49C8-7351-4F0C-8738-F391B2A43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Other Ways to Save on Plastic Wrap</a:t>
            </a:r>
            <a:endParaRPr lang="en-AU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67545-28AE-421C-A777-CBF5264B0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Bread Bag</a:t>
            </a:r>
            <a:endParaRPr lang="en-AU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22E845B-B236-4BFC-BC5F-26894FD98A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29" y="2516188"/>
            <a:ext cx="3700555" cy="365601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D315E0-8E37-40F5-BC8C-C4DADADA8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/>
              <a:t>Produce Bag</a:t>
            </a:r>
            <a:endParaRPr lang="en-AU" b="1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161F7DEF-9E89-477A-AC58-43C4D3A01B0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2516188"/>
            <a:ext cx="3656012" cy="3656012"/>
          </a:xfrm>
        </p:spPr>
      </p:pic>
    </p:spTree>
    <p:extLst>
      <p:ext uri="{BB962C8B-B14F-4D97-AF65-F5344CB8AC3E}">
        <p14:creationId xmlns:p14="http://schemas.microsoft.com/office/powerpoint/2010/main" val="119222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2DFA4-4EBA-5D82-C114-28E4A1135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Today’s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448CA-DBBA-81E7-572C-886BD20AD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sz="4000" dirty="0"/>
              <a:t>Cut with pinking shears</a:t>
            </a:r>
          </a:p>
          <a:p>
            <a:r>
              <a:rPr lang="en-AU" sz="4000" dirty="0"/>
              <a:t>Grate block of wax mixture</a:t>
            </a:r>
          </a:p>
          <a:p>
            <a:r>
              <a:rPr lang="en-AU" sz="4000" dirty="0"/>
              <a:t>Sprinkle ~ 2 tbs onto  fabric</a:t>
            </a:r>
          </a:p>
          <a:p>
            <a:r>
              <a:rPr lang="en-AU" sz="4000" dirty="0"/>
              <a:t>Bake at 100oC until melted</a:t>
            </a:r>
          </a:p>
          <a:p>
            <a:r>
              <a:rPr lang="en-AU" sz="4000" dirty="0"/>
              <a:t>Rearrange &amp; resprinkle until all is covered</a:t>
            </a:r>
          </a:p>
          <a:p>
            <a:r>
              <a:rPr lang="en-AU" sz="4000" dirty="0"/>
              <a:t>Hold until set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973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BASIC RECIPE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2420888"/>
            <a:ext cx="11305256" cy="3888432"/>
          </a:xfrm>
        </p:spPr>
        <p:txBody>
          <a:bodyPr>
            <a:normAutofit/>
          </a:bodyPr>
          <a:lstStyle/>
          <a:p>
            <a:pPr lvl="0"/>
            <a:endParaRPr lang="en-US" sz="2000" dirty="0"/>
          </a:p>
          <a:p>
            <a:pPr marL="0" lvl="0" indent="0">
              <a:buNone/>
            </a:pPr>
            <a:endParaRPr lang="en-US" sz="5400" dirty="0"/>
          </a:p>
          <a:p>
            <a:pPr marL="0" lvl="0" indent="0" algn="ctr">
              <a:buNone/>
            </a:pPr>
            <a:r>
              <a:rPr lang="en-US" sz="5800" dirty="0"/>
              <a:t>Beeswax + Jojoba Oil + Tree Resin</a:t>
            </a:r>
          </a:p>
        </p:txBody>
      </p:sp>
    </p:spTree>
    <p:extLst>
      <p:ext uri="{BB962C8B-B14F-4D97-AF65-F5344CB8AC3E}">
        <p14:creationId xmlns:p14="http://schemas.microsoft.com/office/powerpoint/2010/main" val="13542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Beeswax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286774" y="1676401"/>
            <a:ext cx="4700016" cy="44958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US" sz="2800" dirty="0"/>
          </a:p>
          <a:p>
            <a:pPr marL="0" lvl="0" indent="0" algn="ctr">
              <a:buNone/>
            </a:pPr>
            <a:r>
              <a:rPr lang="en-US" sz="2800" b="1" dirty="0"/>
              <a:t>Natural Block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1EE960-F661-443E-9D51-1B3B6EEAAD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b="1" dirty="0"/>
              <a:t>Bleached Pellets</a:t>
            </a:r>
            <a:endParaRPr lang="en-AU" sz="2800" b="1" dirty="0"/>
          </a:p>
        </p:txBody>
      </p:sp>
      <p:pic>
        <p:nvPicPr>
          <p:cNvPr id="4" name="Picture 3" descr="A picture containing cheese, food, butter&#10;&#10;Description automatically generated">
            <a:extLst>
              <a:ext uri="{FF2B5EF4-FFF2-40B4-BE49-F238E27FC236}">
                <a16:creationId xmlns:a16="http://schemas.microsoft.com/office/drawing/2014/main" id="{1B651981-9230-4981-841D-2639FB82B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346" y="3429000"/>
            <a:ext cx="3912947" cy="2310760"/>
          </a:xfrm>
          <a:prstGeom prst="rect">
            <a:avLst/>
          </a:prstGeom>
        </p:spPr>
      </p:pic>
      <p:pic>
        <p:nvPicPr>
          <p:cNvPr id="6" name="Picture 5" descr="A picture containing rice&#10;&#10;Description automatically generated">
            <a:extLst>
              <a:ext uri="{FF2B5EF4-FFF2-40B4-BE49-F238E27FC236}">
                <a16:creationId xmlns:a16="http://schemas.microsoft.com/office/drawing/2014/main" id="{13609720-E1E4-41B0-9A0B-7BCE979D6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698" y="3265929"/>
            <a:ext cx="2700689" cy="247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5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42AE5-4179-4433-B439-CB251AA0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811" y="1268760"/>
            <a:ext cx="3810000" cy="576064"/>
          </a:xfrm>
        </p:spPr>
        <p:txBody>
          <a:bodyPr/>
          <a:lstStyle/>
          <a:p>
            <a:pPr algn="ctr"/>
            <a:r>
              <a:rPr lang="en-US" b="1" dirty="0"/>
              <a:t>JOJOBA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017AE-D8A7-49AD-BD4D-CB29AF5CA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527" y="2420888"/>
            <a:ext cx="4512567" cy="3672408"/>
          </a:xfrm>
        </p:spPr>
        <p:txBody>
          <a:bodyPr/>
          <a:lstStyle/>
          <a:p>
            <a:pPr marL="285750" lvl="0" indent="-285750">
              <a:buClr>
                <a:srgbClr val="855D5D"/>
              </a:buClr>
            </a:pPr>
            <a:endParaRPr lang="en-US" sz="3200" b="1" dirty="0"/>
          </a:p>
          <a:p>
            <a:pPr marL="285750" lvl="0" indent="-285750">
              <a:buClr>
                <a:srgbClr val="855D5D"/>
              </a:buClr>
            </a:pPr>
            <a:r>
              <a:rPr lang="en-US" sz="3200" b="1" dirty="0"/>
              <a:t>Keeps coating soft and supple</a:t>
            </a:r>
          </a:p>
          <a:p>
            <a:pPr marL="285750" lvl="0" indent="-285750">
              <a:buClr>
                <a:srgbClr val="855D5D"/>
              </a:buClr>
            </a:pPr>
            <a:r>
              <a:rPr lang="en-US" sz="3200" b="1" dirty="0"/>
              <a:t>Natural antibacterial oil that is also food saf</a:t>
            </a:r>
            <a:r>
              <a:rPr lang="en-US" sz="3200" dirty="0"/>
              <a:t>e</a:t>
            </a:r>
            <a:endParaRPr lang="en-AU" sz="3200" dirty="0"/>
          </a:p>
          <a:p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8B213C-BB0A-4220-8228-0F6E3F5C3077}"/>
              </a:ext>
            </a:extLst>
          </p:cNvPr>
          <p:cNvSpPr txBox="1">
            <a:spLocks/>
          </p:cNvSpPr>
          <p:nvPr/>
        </p:nvSpPr>
        <p:spPr>
          <a:xfrm>
            <a:off x="1125860" y="980728"/>
            <a:ext cx="4512567" cy="5112568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C6024-82B5-4BB7-8714-39F7A7320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1844823"/>
            <a:ext cx="4512567" cy="36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3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42AE5-4179-4433-B439-CB251AA0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811" y="1268760"/>
            <a:ext cx="3810000" cy="576064"/>
          </a:xfrm>
        </p:spPr>
        <p:txBody>
          <a:bodyPr/>
          <a:lstStyle/>
          <a:p>
            <a:pPr algn="ctr"/>
            <a:r>
              <a:rPr lang="en-US" b="1" dirty="0"/>
              <a:t>TREE RESIN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017AE-D8A7-49AD-BD4D-CB29AF5CA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527" y="2420888"/>
            <a:ext cx="4512567" cy="3672408"/>
          </a:xfrm>
        </p:spPr>
        <p:txBody>
          <a:bodyPr>
            <a:normAutofit fontScale="92500" lnSpcReduction="10000"/>
          </a:bodyPr>
          <a:lstStyle/>
          <a:p>
            <a:pPr marL="285750" lvl="0" indent="-285750">
              <a:buClr>
                <a:srgbClr val="855D5D"/>
              </a:buClr>
            </a:pPr>
            <a:endParaRPr lang="en-US" sz="1500" dirty="0"/>
          </a:p>
          <a:p>
            <a:pPr marL="285750" lvl="0" indent="-285750">
              <a:buClr>
                <a:srgbClr val="855D5D"/>
              </a:buClr>
            </a:pPr>
            <a:r>
              <a:rPr lang="en-US" sz="3200" b="1" dirty="0"/>
              <a:t>Gives a tackiness so it clings</a:t>
            </a:r>
          </a:p>
          <a:p>
            <a:pPr marL="285750" lvl="0" indent="-285750">
              <a:buClr>
                <a:srgbClr val="855D5D"/>
              </a:buClr>
            </a:pPr>
            <a:r>
              <a:rPr lang="en-US" sz="3200" b="1" dirty="0"/>
              <a:t>Increases melting point of wax &amp; makes it less brittle</a:t>
            </a:r>
          </a:p>
          <a:p>
            <a:pPr marL="285750" lvl="0" indent="-285750">
              <a:buClr>
                <a:srgbClr val="855D5D"/>
              </a:buClr>
            </a:pPr>
            <a:r>
              <a:rPr lang="en-US" sz="3200" b="1" dirty="0"/>
              <a:t>Pine Resin/Rosin </a:t>
            </a:r>
            <a:br>
              <a:rPr lang="en-US" sz="3200" b="1" dirty="0"/>
            </a:br>
            <a:r>
              <a:rPr lang="en-US" sz="3200" b="1" dirty="0"/>
              <a:t>or </a:t>
            </a:r>
            <a:r>
              <a:rPr lang="en-US" sz="3200" b="1" dirty="0" err="1"/>
              <a:t>Damar</a:t>
            </a:r>
            <a:r>
              <a:rPr lang="en-US" sz="3200" b="1" dirty="0"/>
              <a:t> Resin</a:t>
            </a:r>
            <a:endParaRPr lang="en-AU" sz="3200" b="1" dirty="0"/>
          </a:p>
          <a:p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8B213C-BB0A-4220-8228-0F6E3F5C3077}"/>
              </a:ext>
            </a:extLst>
          </p:cNvPr>
          <p:cNvSpPr txBox="1">
            <a:spLocks/>
          </p:cNvSpPr>
          <p:nvPr/>
        </p:nvSpPr>
        <p:spPr>
          <a:xfrm>
            <a:off x="1125860" y="980728"/>
            <a:ext cx="4512567" cy="5112568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49C4E106-1D0C-4147-A2E3-C484E53A1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53" y="1264517"/>
            <a:ext cx="4477792" cy="447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4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FABRIC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566019" y="2420888"/>
            <a:ext cx="6840761" cy="3888432"/>
          </a:xfrm>
        </p:spPr>
        <p:txBody>
          <a:bodyPr>
            <a:normAutofit lnSpcReduction="10000"/>
          </a:bodyPr>
          <a:lstStyle/>
          <a:p>
            <a:pPr lvl="0"/>
            <a:endParaRPr lang="en-US" sz="2000" dirty="0"/>
          </a:p>
          <a:p>
            <a:pPr lvl="0"/>
            <a:r>
              <a:rPr lang="en-US" sz="6000" dirty="0"/>
              <a:t> </a:t>
            </a:r>
            <a:r>
              <a:rPr lang="en-US" sz="5400" dirty="0"/>
              <a:t>100% Cotton</a:t>
            </a:r>
          </a:p>
          <a:p>
            <a:pPr lvl="0"/>
            <a:r>
              <a:rPr lang="en-US" sz="5400" dirty="0"/>
              <a:t> Lightweight</a:t>
            </a:r>
          </a:p>
          <a:p>
            <a:pPr lvl="0"/>
            <a:r>
              <a:rPr lang="en-US" sz="5400" dirty="0"/>
              <a:t> Patterned is best</a:t>
            </a:r>
          </a:p>
          <a:p>
            <a:pPr lvl="0"/>
            <a:r>
              <a:rPr lang="en-US" sz="5400" dirty="0"/>
              <a:t> Washed and ironed</a:t>
            </a:r>
          </a:p>
        </p:txBody>
      </p:sp>
    </p:spTree>
    <p:extLst>
      <p:ext uri="{BB962C8B-B14F-4D97-AF65-F5344CB8AC3E}">
        <p14:creationId xmlns:p14="http://schemas.microsoft.com/office/powerpoint/2010/main" val="326790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METHODS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844824"/>
            <a:ext cx="9913167" cy="4464496"/>
          </a:xfrm>
        </p:spPr>
        <p:txBody>
          <a:bodyPr>
            <a:normAutofit fontScale="92500" lnSpcReduction="10000"/>
          </a:bodyPr>
          <a:lstStyle/>
          <a:p>
            <a:pPr lvl="0"/>
            <a:endParaRPr lang="en-US" sz="2000" dirty="0"/>
          </a:p>
          <a:p>
            <a:pPr marL="1138238" lvl="0" indent="-1143000">
              <a:buFont typeface="+mj-lt"/>
              <a:buAutoNum type="arabicPeriod"/>
            </a:pPr>
            <a:r>
              <a:rPr lang="en-US" sz="4800" dirty="0"/>
              <a:t>Sprinkle individual ingredients on the cloth &amp; bake</a:t>
            </a:r>
          </a:p>
          <a:p>
            <a:pPr marL="1138238" lvl="0" indent="-1143000">
              <a:buFont typeface="+mj-lt"/>
              <a:buAutoNum type="arabicPeriod"/>
            </a:pPr>
            <a:r>
              <a:rPr lang="en-US" sz="4800" dirty="0"/>
              <a:t>Paint mixture with a brush</a:t>
            </a:r>
          </a:p>
          <a:p>
            <a:pPr marL="1138238" lvl="0" indent="-1143000">
              <a:buFont typeface="+mj-lt"/>
              <a:buAutoNum type="arabicPeriod"/>
            </a:pPr>
            <a:r>
              <a:rPr lang="en-US" sz="4800" dirty="0"/>
              <a:t>Grate mixture &amp; bake @ 100</a:t>
            </a:r>
            <a:r>
              <a:rPr lang="en-US" sz="4800" baseline="30000" dirty="0"/>
              <a:t>o</a:t>
            </a:r>
            <a:r>
              <a:rPr lang="en-US" sz="4800" dirty="0"/>
              <a:t>C</a:t>
            </a:r>
          </a:p>
          <a:p>
            <a:pPr marL="1138238" lvl="0" indent="-1143000">
              <a:buFont typeface="+mj-lt"/>
              <a:buAutoNum type="arabicPeriod"/>
            </a:pPr>
            <a:r>
              <a:rPr lang="en-US" sz="4800" dirty="0"/>
              <a:t>Iron grated mixture between baking paper</a:t>
            </a:r>
          </a:p>
          <a:p>
            <a:pPr marL="1138238" lvl="0" indent="-1143000">
              <a:buFont typeface="+mj-lt"/>
              <a:buAutoNum type="arabicPeriod"/>
            </a:pPr>
            <a:endParaRPr lang="en-US" sz="6000" dirty="0"/>
          </a:p>
          <a:p>
            <a:pPr marL="1138238" lvl="0" indent="-1143000">
              <a:buFont typeface="+mj-lt"/>
              <a:buAutoNum type="arabicPeriod"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570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BASIC RECIPE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566019" y="2420888"/>
            <a:ext cx="6840761" cy="3888432"/>
          </a:xfrm>
        </p:spPr>
        <p:txBody>
          <a:bodyPr>
            <a:normAutofit/>
          </a:bodyPr>
          <a:lstStyle/>
          <a:p>
            <a:pPr lvl="0"/>
            <a:endParaRPr lang="en-US" sz="2000" dirty="0"/>
          </a:p>
          <a:p>
            <a:pPr lvl="0"/>
            <a:r>
              <a:rPr lang="en-US" sz="6000" dirty="0"/>
              <a:t> 200g Beeswax</a:t>
            </a:r>
          </a:p>
          <a:p>
            <a:pPr lvl="0"/>
            <a:r>
              <a:rPr lang="en-US" sz="6000" dirty="0"/>
              <a:t> 20ml Jojoba Oil</a:t>
            </a:r>
          </a:p>
          <a:p>
            <a:pPr lvl="0"/>
            <a:r>
              <a:rPr lang="en-US" sz="6000" dirty="0"/>
              <a:t> 20g </a:t>
            </a:r>
            <a:r>
              <a:rPr lang="en-US" sz="6000" dirty="0" err="1"/>
              <a:t>Damar</a:t>
            </a:r>
            <a:r>
              <a:rPr lang="en-US" sz="6000" dirty="0"/>
              <a:t> Resin</a:t>
            </a:r>
          </a:p>
        </p:txBody>
      </p:sp>
    </p:spTree>
    <p:extLst>
      <p:ext uri="{BB962C8B-B14F-4D97-AF65-F5344CB8AC3E}">
        <p14:creationId xmlns:p14="http://schemas.microsoft.com/office/powerpoint/2010/main" val="1081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6FFFA-4A9A-4DEF-80C9-D1FA90A9A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43744"/>
          </a:xfrm>
        </p:spPr>
        <p:txBody>
          <a:bodyPr/>
          <a:lstStyle/>
          <a:p>
            <a:pPr algn="ctr"/>
            <a:r>
              <a:rPr lang="en-US" b="1" dirty="0"/>
              <a:t>Comparison of 1-3 Ingredients</a:t>
            </a:r>
            <a:endParaRPr lang="en-AU" b="1" dirty="0"/>
          </a:p>
        </p:txBody>
      </p:sp>
      <p:pic>
        <p:nvPicPr>
          <p:cNvPr id="9" name="Content Placeholder 8" descr="A picture containing seat&#10;&#10;Description automatically generated">
            <a:extLst>
              <a:ext uri="{FF2B5EF4-FFF2-40B4-BE49-F238E27FC236}">
                <a16:creationId xmlns:a16="http://schemas.microsoft.com/office/drawing/2014/main" id="{5111B8F0-A08B-4A5A-95D4-654F955AE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3955360"/>
            <a:ext cx="9601200" cy="2392631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2D857F-417B-4AAA-A5F0-5987BF3160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986" y="1362876"/>
            <a:ext cx="7368852" cy="248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1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xagonal design templat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al design slides.potx" id="{12658BD0-7259-4A0F-91D4-55B50BBE9BFD}" vid="{57622FE6-AF39-47E3-8976-1D25291C345B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427FAC-CD3A-494C-985C-09E26C5EA50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Hexagonal design slides</Template>
  <TotalTime>133</TotalTime>
  <Words>758</Words>
  <Application>Microsoft Office PowerPoint</Application>
  <PresentationFormat>Custom</PresentationFormat>
  <Paragraphs>122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Euphemia</vt:lpstr>
      <vt:lpstr>Palatino Linotype</vt:lpstr>
      <vt:lpstr>Hexagonal design template</vt:lpstr>
      <vt:lpstr>Beeswax Wraps</vt:lpstr>
      <vt:lpstr>BASIC RECIPE</vt:lpstr>
      <vt:lpstr>Beeswax</vt:lpstr>
      <vt:lpstr>JOJOBA</vt:lpstr>
      <vt:lpstr>TREE RESIN</vt:lpstr>
      <vt:lpstr>FABRIC</vt:lpstr>
      <vt:lpstr>METHODS</vt:lpstr>
      <vt:lpstr>BASIC RECIPE</vt:lpstr>
      <vt:lpstr>Comparison of 1-3 Ingredients</vt:lpstr>
      <vt:lpstr> Can make into wraps</vt:lpstr>
      <vt:lpstr> Can make into sandwich or lunch bags</vt:lpstr>
      <vt:lpstr> Care of Beeswax wraps</vt:lpstr>
      <vt:lpstr> Do’s &amp; Don’ts</vt:lpstr>
      <vt:lpstr>Other Ways to Save on Plastic Wrap</vt:lpstr>
      <vt:lpstr>Today’s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Beeswax Wraps</dc:title>
  <dc:creator>Hoffmann, Sheryl</dc:creator>
  <cp:lastModifiedBy>Hoffmann, Sheryl</cp:lastModifiedBy>
  <cp:revision>16</cp:revision>
  <cp:lastPrinted>2022-09-29T00:07:21Z</cp:lastPrinted>
  <dcterms:created xsi:type="dcterms:W3CDTF">2021-07-01T23:10:53Z</dcterms:created>
  <dcterms:modified xsi:type="dcterms:W3CDTF">2022-09-29T00:07:24Z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