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324" r:id="rId3"/>
    <p:sldId id="264" r:id="rId4"/>
    <p:sldId id="263" r:id="rId5"/>
    <p:sldId id="268" r:id="rId6"/>
    <p:sldId id="320" r:id="rId7"/>
    <p:sldId id="291" r:id="rId8"/>
    <p:sldId id="292" r:id="rId9"/>
    <p:sldId id="293" r:id="rId10"/>
    <p:sldId id="294" r:id="rId11"/>
    <p:sldId id="295" r:id="rId12"/>
    <p:sldId id="287" r:id="rId13"/>
    <p:sldId id="319" r:id="rId14"/>
    <p:sldId id="286" r:id="rId15"/>
    <p:sldId id="305" r:id="rId16"/>
    <p:sldId id="307" r:id="rId17"/>
    <p:sldId id="312" r:id="rId18"/>
    <p:sldId id="300" r:id="rId19"/>
    <p:sldId id="303" r:id="rId20"/>
  </p:sldIdLst>
  <p:sldSz cx="12192000" cy="6858000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6" autoAdjust="0"/>
    <p:restoredTop sz="67003" autoAdjust="0"/>
  </p:normalViewPr>
  <p:slideViewPr>
    <p:cSldViewPr snapToGrid="0">
      <p:cViewPr varScale="1">
        <p:scale>
          <a:sx n="53" d="100"/>
          <a:sy n="53" d="100"/>
        </p:scale>
        <p:origin x="13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3108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od_waste#cite_note-Gustavson-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average Australian throws away 23kg of clothing per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 6 </a:t>
            </a:r>
            <a:r>
              <a:rPr lang="en-US" dirty="0" err="1"/>
              <a:t>tonne</a:t>
            </a:r>
            <a:r>
              <a:rPr lang="en-US" dirty="0"/>
              <a:t> every 10 mins in Australia = (Craig </a:t>
            </a:r>
            <a:r>
              <a:rPr lang="en-US" dirty="0" err="1"/>
              <a:t>Recassel</a:t>
            </a:r>
            <a:r>
              <a:rPr lang="en-US" dirty="0"/>
              <a:t> in Martin Place (ABC radio announcer) ) &amp; presenter of “War on Waste”)</a:t>
            </a:r>
          </a:p>
          <a:p>
            <a:endParaRPr lang="en-US" dirty="0"/>
          </a:p>
          <a:p>
            <a:r>
              <a:rPr lang="en-US" dirty="0"/>
              <a:t>We purchase 5X the amount of clothing as 25 years ago</a:t>
            </a:r>
          </a:p>
          <a:p>
            <a:endParaRPr lang="en-US" dirty="0"/>
          </a:p>
          <a:p>
            <a:r>
              <a:rPr lang="en-US" dirty="0"/>
              <a:t>Much is cheap &amp; poorly made. Most are synthetic &amp; end up in landfill.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9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blocks of cheese may be cheaper, cut in half &amp; freeze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9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Ozharvest</a:t>
            </a:r>
            <a:r>
              <a:rPr lang="en-US" dirty="0"/>
              <a:t> – Ronni Kahn’s book “A Repurposed Life”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Food bank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sourcing and rescuing food for its networks of 2,600 charity partners and 2,500 schools.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AU" dirty="0"/>
              <a:t>Many stores throw out good food, especially if use-by date is 2 – 3 days away. </a:t>
            </a:r>
          </a:p>
          <a:p>
            <a:r>
              <a:rPr lang="en-AU" b="1" dirty="0"/>
              <a:t>Don’t search shelf for longest use-by date if you are going to eat it on the same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councils have different </a:t>
            </a:r>
            <a:r>
              <a:rPr lang="en-US" dirty="0" err="1"/>
              <a:t>colour</a:t>
            </a:r>
            <a:r>
              <a:rPr lang="en-US" dirty="0"/>
              <a:t> lids.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Council will have their own list of what goes where &amp; rules of do’s &amp; don’ts. Check out their website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0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what can be recycled &amp; what can’t.</a:t>
            </a:r>
          </a:p>
          <a:p>
            <a:endParaRPr lang="en-US" dirty="0"/>
          </a:p>
          <a:p>
            <a:r>
              <a:rPr lang="en-US" dirty="0"/>
              <a:t>High quality recycling not contaminants.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Separating paper from metal can means both products can be recycled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lid (+ wine bottle lids) to container &amp; squash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9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08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Wine Bladder – cut spout off (hard plastic)+ clear spot plastic (soft plastic)+ silver plastic (waste)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Silver outer is metalized plastic which we can’t currently recycle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3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Expired medication to Pharmacy – never down the toilet or in rubbish bin</a:t>
            </a:r>
          </a:p>
          <a:p>
            <a:endParaRPr lang="en-US" dirty="0"/>
          </a:p>
          <a:p>
            <a:r>
              <a:rPr lang="en-US" dirty="0"/>
              <a:t>Foil &amp; plastic closely combined is not recyclable BUT the foil can be pulled off &amp; wrapped in used foil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71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Wrap in a larger sheet of used foil &amp; throw in recycle council bin when size of a fist</a:t>
            </a:r>
          </a:p>
          <a:p>
            <a:endParaRPr lang="en-US" dirty="0"/>
          </a:p>
          <a:p>
            <a:r>
              <a:rPr lang="en-US" dirty="0"/>
              <a:t>You will be surprised how it adds 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7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jumper made into a handbag</a:t>
            </a:r>
          </a:p>
          <a:p>
            <a:endParaRPr lang="en-US" dirty="0"/>
          </a:p>
          <a:p>
            <a:r>
              <a:rPr lang="en-US" dirty="0"/>
              <a:t>Make rag rug</a:t>
            </a:r>
          </a:p>
          <a:p>
            <a:endParaRPr lang="en-US" dirty="0"/>
          </a:p>
          <a:p>
            <a:r>
              <a:rPr lang="en-US" dirty="0"/>
              <a:t>3 years ago, I decided not to buy any new clothing for 12 months - I learned that it was easy, I didn’t miss it. Nobody has made a comment! Give it a try.</a:t>
            </a:r>
          </a:p>
          <a:p>
            <a:endParaRPr lang="en-US" dirty="0"/>
          </a:p>
          <a:p>
            <a:r>
              <a:rPr lang="en-US" dirty="0"/>
              <a:t>For the next 12 months I only replaced worn out items. </a:t>
            </a:r>
            <a:r>
              <a:rPr lang="en-US" dirty="0" err="1"/>
              <a:t>eg</a:t>
            </a:r>
            <a:r>
              <a:rPr lang="en-US" dirty="0"/>
              <a:t> shoes</a:t>
            </a:r>
          </a:p>
          <a:p>
            <a:endParaRPr lang="en-US" dirty="0"/>
          </a:p>
          <a:p>
            <a:r>
              <a:rPr lang="en-US" dirty="0"/>
              <a:t>The third year I thought very carefully before I purchased anything, thinking of long-term needs (not wants) as I look to retiring in 2 years time.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need to know what the fabric is made from, to know if it is recyclable or compostable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And, how to wash &amp; care for item with minimal impact.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Microplastic pollution, in part, comes from washing &amp; wearing clothing – only wash when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compost clothing remove all zips, seams, buttons </a:t>
            </a:r>
            <a:r>
              <a:rPr lang="en-US" dirty="0" err="1"/>
              <a:t>etc</a:t>
            </a:r>
            <a:r>
              <a:rPr lang="en-US" dirty="0"/>
              <a:t> &amp; cut into palm sized pieces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6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Hopefully this will improve as more people become aware &amp; companies become better at it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Companies are springing up. Watch for further examples </a:t>
            </a:r>
          </a:p>
          <a:p>
            <a:endParaRPr lang="en-US" dirty="0"/>
          </a:p>
          <a:p>
            <a:r>
              <a:rPr lang="en-US" dirty="0" err="1"/>
              <a:t>Blocktexx</a:t>
            </a:r>
            <a:r>
              <a:rPr lang="en-US" dirty="0"/>
              <a:t> a Brisbane Co, going into full scale this year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recovered PET is </a:t>
            </a:r>
            <a:r>
              <a:rPr lang="en-US" sz="1200" dirty="0" err="1"/>
              <a:t>polymerised</a:t>
            </a:r>
            <a:r>
              <a:rPr lang="en-US" sz="1200" dirty="0"/>
              <a:t> to create virgin-quality S.O.F.T. branded </a:t>
            </a:r>
            <a:r>
              <a:rPr lang="en-US" sz="1200" dirty="0" err="1"/>
              <a:t>rPET</a:t>
            </a:r>
            <a:r>
              <a:rPr lang="en-US" sz="1200" dirty="0"/>
              <a:t> plastic pellets and polyester </a:t>
            </a:r>
            <a:r>
              <a:rPr lang="en-US" sz="1200" dirty="0" err="1"/>
              <a:t>fibre</a:t>
            </a:r>
            <a:r>
              <a:rPr lang="en-US" sz="1200" dirty="0"/>
              <a:t> suitable for use in textiles, packaging, building products.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recovered cellulose is processed to create S.O.F.T. branded cellulose powder for use in many industries such as textile, pharmaceutical and food.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]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reduce food waste: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Plan meals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 shopping with a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Regularly check the fridge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Freeze leftovers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Preserve home grown fruit &amp; vegies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Pickling is fun &amp; currently in fashion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Compost any food waste  - never put in landfill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70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nrags.com.au/" TargetMode="External"/><Relationship Id="rId5" Type="http://schemas.openxmlformats.org/officeDocument/2006/relationships/hyperlink" Target="https://www.zara.com/au/en/sustainability-collection-program-l1452.html" TargetMode="External"/><Relationship Id="rId4" Type="http://schemas.openxmlformats.org/officeDocument/2006/relationships/hyperlink" Target="https://www2.hm.com/en_gb/ladies/shop-by-feature/16r-garment-collecting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8000" dirty="0">
                <a:solidFill>
                  <a:srgbClr val="000000"/>
                </a:solidFill>
              </a:rPr>
              <a:t>CLOTHING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40695CF6-D2C6-4FBA-8DCF-BAA0636A87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9135" r="22860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8290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Freeze cheese bits for toppings</a:t>
            </a:r>
          </a:p>
        </p:txBody>
      </p:sp>
      <p:pic>
        <p:nvPicPr>
          <p:cNvPr id="12" name="Picture 11" descr="A pizza sitting on top of a metal pan&#10;&#10;Description automatically generated">
            <a:extLst>
              <a:ext uri="{FF2B5EF4-FFF2-40B4-BE49-F238E27FC236}">
                <a16:creationId xmlns:a16="http://schemas.microsoft.com/office/drawing/2014/main" id="{000219B3-8BDE-402F-B002-E6347DF9C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76" y="2699788"/>
            <a:ext cx="3721189" cy="3687922"/>
          </a:xfrm>
          <a:prstGeom prst="rect">
            <a:avLst/>
          </a:prstGeom>
        </p:spPr>
      </p:pic>
      <p:pic>
        <p:nvPicPr>
          <p:cNvPr id="16" name="Content Placeholder 15" descr="A group of pasta&#10;&#10;Description automatically generated">
            <a:extLst>
              <a:ext uri="{FF2B5EF4-FFF2-40B4-BE49-F238E27FC236}">
                <a16:creationId xmlns:a16="http://schemas.microsoft.com/office/drawing/2014/main" id="{8446F21F-A69C-4444-83F2-2EF60E5AE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54" y="2753936"/>
            <a:ext cx="3984171" cy="3579626"/>
          </a:xfrm>
        </p:spPr>
      </p:pic>
    </p:spTree>
    <p:extLst>
      <p:ext uri="{BB962C8B-B14F-4D97-AF65-F5344CB8AC3E}">
        <p14:creationId xmlns:p14="http://schemas.microsoft.com/office/powerpoint/2010/main" val="77339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73" y="593176"/>
            <a:ext cx="9833548" cy="295544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Food Waste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Dumpster Diving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6E9671E5-176E-4E46-8153-04839DA8C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1" y="794681"/>
            <a:ext cx="1952898" cy="1019317"/>
          </a:xfr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D94C81-AA96-4767-9F9E-D937FA3FD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76" y="826680"/>
            <a:ext cx="1505160" cy="1190791"/>
          </a:xfrm>
          <a:prstGeom prst="rect">
            <a:avLst/>
          </a:prstGeom>
        </p:spPr>
      </p:pic>
      <p:pic>
        <p:nvPicPr>
          <p:cNvPr id="7" name="Picture 6" descr="A bunch of food on a table&#10;&#10;Description automatically generated">
            <a:extLst>
              <a:ext uri="{FF2B5EF4-FFF2-40B4-BE49-F238E27FC236}">
                <a16:creationId xmlns:a16="http://schemas.microsoft.com/office/drawing/2014/main" id="{322177B3-35D0-478B-B3A5-A77E02E2F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9" y="3328246"/>
            <a:ext cx="11345537" cy="29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0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73" y="722015"/>
            <a:ext cx="9833548" cy="1325563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>
                <a:solidFill>
                  <a:schemeClr val="bg1"/>
                </a:solidFill>
              </a:rPr>
              <a:t>Recycling - Which Bin?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783BB4-9D61-4291-96A3-D3C77CDE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978923"/>
            <a:ext cx="5203603" cy="34230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  <a:p>
            <a:pPr marL="0" indent="0" algn="ctr">
              <a:buNone/>
            </a:pPr>
            <a:endParaRPr lang="en-AU" sz="4000" dirty="0"/>
          </a:p>
          <a:p>
            <a:pPr marL="0" indent="0" algn="ctr">
              <a:buNone/>
            </a:pPr>
            <a:endParaRPr lang="en-AU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EFE30-30C3-4D22-A60D-A264B7709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23" y="2047578"/>
            <a:ext cx="6630449" cy="469142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3E129B4-6A81-4145-98D0-F0D55CEA2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3" y="991205"/>
            <a:ext cx="13620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3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73" y="722015"/>
            <a:ext cx="9833548" cy="1325563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>
                <a:solidFill>
                  <a:schemeClr val="bg1"/>
                </a:solidFill>
              </a:rPr>
              <a:t>No </a:t>
            </a:r>
            <a:r>
              <a:rPr lang="en-US" dirty="0" err="1">
                <a:solidFill>
                  <a:schemeClr val="bg1"/>
                </a:solidFill>
              </a:rPr>
              <a:t>Wishcycling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783BB4-9D61-4291-96A3-D3C77CDE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978923"/>
            <a:ext cx="5203603" cy="34230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  <a:p>
            <a:pPr marL="0" indent="0" algn="ctr">
              <a:buNone/>
            </a:pPr>
            <a:endParaRPr lang="en-AU" sz="4000" dirty="0"/>
          </a:p>
          <a:p>
            <a:pPr marL="0" indent="0" algn="ctr">
              <a:buNone/>
            </a:pPr>
            <a:endParaRPr lang="en-AU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07A8-3D19-4468-A3EF-9CA757BD75A6}"/>
              </a:ext>
            </a:extLst>
          </p:cNvPr>
          <p:cNvSpPr/>
          <p:nvPr/>
        </p:nvSpPr>
        <p:spPr>
          <a:xfrm>
            <a:off x="1291771" y="3290052"/>
            <a:ext cx="97208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/>
              <a:t>Wishcycling</a:t>
            </a:r>
            <a:r>
              <a:rPr lang="en-US" sz="4400" dirty="0"/>
              <a:t> is putting something in the recycling bin and hoping it will be recycled, even if there is little evidence to confirm this assumption</a:t>
            </a:r>
            <a:r>
              <a:rPr lang="en-US" sz="3600" dirty="0"/>
              <a:t>.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22338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>
                <a:solidFill>
                  <a:schemeClr val="bg1"/>
                </a:solidFill>
              </a:rPr>
              <a:t>High Quality Recycling Takes Effort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783BB4-9D61-4291-96A3-D3C77CDE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36" y="2753936"/>
            <a:ext cx="3278902" cy="3423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Good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AU" sz="4000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E854601-EFBC-442E-9164-E8EEF02788EA}"/>
              </a:ext>
            </a:extLst>
          </p:cNvPr>
          <p:cNvSpPr txBox="1">
            <a:spLocks/>
          </p:cNvSpPr>
          <p:nvPr/>
        </p:nvSpPr>
        <p:spPr>
          <a:xfrm>
            <a:off x="4458128" y="2739651"/>
            <a:ext cx="7240385" cy="342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Better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AU" sz="4000" dirty="0"/>
          </a:p>
        </p:txBody>
      </p:sp>
      <p:pic>
        <p:nvPicPr>
          <p:cNvPr id="8" name="Picture 7" descr="A can of soda&#10;&#10;Description automatically generated">
            <a:extLst>
              <a:ext uri="{FF2B5EF4-FFF2-40B4-BE49-F238E27FC236}">
                <a16:creationId xmlns:a16="http://schemas.microsoft.com/office/drawing/2014/main" id="{138F4B3D-E7EA-49D2-8A5F-C06570568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6738" y="4017656"/>
            <a:ext cx="3070447" cy="1893133"/>
          </a:xfrm>
          <a:prstGeom prst="rect">
            <a:avLst/>
          </a:prstGeom>
        </p:spPr>
      </p:pic>
      <p:pic>
        <p:nvPicPr>
          <p:cNvPr id="13" name="Picture 12" descr="A picture containing indoor, bottle, food, table&#10;&#10;Description automatically generated">
            <a:extLst>
              <a:ext uri="{FF2B5EF4-FFF2-40B4-BE49-F238E27FC236}">
                <a16:creationId xmlns:a16="http://schemas.microsoft.com/office/drawing/2014/main" id="{9A76B4D8-6832-4783-8723-08829F3B9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7577" y="2517165"/>
            <a:ext cx="3277383" cy="47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7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>
                <a:solidFill>
                  <a:schemeClr val="bg1"/>
                </a:solidFill>
              </a:rPr>
              <a:t>High Quality Recycling Takes Effort</a:t>
            </a:r>
          </a:p>
        </p:txBody>
      </p:sp>
      <p:pic>
        <p:nvPicPr>
          <p:cNvPr id="6" name="Content Placeholder 5" descr="A picture containing wall, indoor, metalware&#10;&#10;Description automatically generated">
            <a:extLst>
              <a:ext uri="{FF2B5EF4-FFF2-40B4-BE49-F238E27FC236}">
                <a16:creationId xmlns:a16="http://schemas.microsoft.com/office/drawing/2014/main" id="{EB3E866F-B62A-4476-9F4B-2B8688AA8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8208" y="2919187"/>
            <a:ext cx="3422650" cy="2801587"/>
          </a:xfr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E854601-EFBC-442E-9164-E8EEF02788EA}"/>
              </a:ext>
            </a:extLst>
          </p:cNvPr>
          <p:cNvSpPr txBox="1">
            <a:spLocks/>
          </p:cNvSpPr>
          <p:nvPr/>
        </p:nvSpPr>
        <p:spPr>
          <a:xfrm>
            <a:off x="4458128" y="2739651"/>
            <a:ext cx="7240385" cy="342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AU" sz="4000" dirty="0"/>
          </a:p>
        </p:txBody>
      </p:sp>
      <p:pic>
        <p:nvPicPr>
          <p:cNvPr id="11" name="Picture 10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5CA3ECFB-7D1F-4E37-9DD1-B67A80630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2359" y="3090611"/>
            <a:ext cx="3422651" cy="24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6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>
                <a:solidFill>
                  <a:schemeClr val="bg1"/>
                </a:solidFill>
              </a:rPr>
              <a:t>High Quality Recycling – Pizza Box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E854601-EFBC-442E-9164-E8EEF02788EA}"/>
              </a:ext>
            </a:extLst>
          </p:cNvPr>
          <p:cNvSpPr txBox="1">
            <a:spLocks/>
          </p:cNvSpPr>
          <p:nvPr/>
        </p:nvSpPr>
        <p:spPr>
          <a:xfrm>
            <a:off x="4458128" y="2739651"/>
            <a:ext cx="7240385" cy="342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AU" sz="4000" dirty="0"/>
          </a:p>
        </p:txBody>
      </p:sp>
      <p:pic>
        <p:nvPicPr>
          <p:cNvPr id="7" name="Content Placeholder 6" descr="A picture containing text, case&#10;&#10;Description automatically generated">
            <a:extLst>
              <a:ext uri="{FF2B5EF4-FFF2-40B4-BE49-F238E27FC236}">
                <a16:creationId xmlns:a16="http://schemas.microsoft.com/office/drawing/2014/main" id="{110B1235-1FD9-45E6-AEAF-088970084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2282825"/>
            <a:ext cx="4351338" cy="4351338"/>
          </a:xfrm>
        </p:spPr>
      </p:pic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977DF957-464B-48FF-BBC1-4436F3D6AE99}"/>
              </a:ext>
            </a:extLst>
          </p:cNvPr>
          <p:cNvSpPr/>
          <p:nvPr/>
        </p:nvSpPr>
        <p:spPr>
          <a:xfrm>
            <a:off x="7231907" y="5564691"/>
            <a:ext cx="2217107" cy="7816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C495F09F-F5BA-45E1-9C82-1683FB28552A}"/>
              </a:ext>
            </a:extLst>
          </p:cNvPr>
          <p:cNvSpPr/>
          <p:nvPr/>
        </p:nvSpPr>
        <p:spPr>
          <a:xfrm flipH="1" flipV="1">
            <a:off x="3206156" y="2622322"/>
            <a:ext cx="2106458" cy="8649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FC884-F615-4C86-A35D-3ABD9E84B481}"/>
              </a:ext>
            </a:extLst>
          </p:cNvPr>
          <p:cNvSpPr/>
          <p:nvPr/>
        </p:nvSpPr>
        <p:spPr>
          <a:xfrm>
            <a:off x="7980973" y="4402329"/>
            <a:ext cx="2841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Greasy bottom into Organics bin </a:t>
            </a:r>
            <a:endParaRPr lang="en-AU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C6F16-AEE4-4030-B15D-B348841E0F3A}"/>
              </a:ext>
            </a:extLst>
          </p:cNvPr>
          <p:cNvSpPr/>
          <p:nvPr/>
        </p:nvSpPr>
        <p:spPr>
          <a:xfrm>
            <a:off x="1219127" y="3741461"/>
            <a:ext cx="28415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Clean lid into Paper Recycling bin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5826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>
                <a:solidFill>
                  <a:schemeClr val="bg1"/>
                </a:solidFill>
              </a:rPr>
              <a:t>High Quality Recycling Takes Effort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783BB4-9D61-4291-96A3-D3C77CDE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978923"/>
            <a:ext cx="5203603" cy="34230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3600" dirty="0"/>
              <a:t>4 parts to a wine bladder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AU" sz="3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Carton (recyclable)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Spout (hard plastic)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Silver Outer (waste)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dirty="0"/>
              <a:t>Clear inner (soft plastic)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  <a:p>
            <a:pPr marL="0" indent="0" algn="ctr">
              <a:buNone/>
            </a:pPr>
            <a:endParaRPr lang="en-AU" sz="4000" dirty="0"/>
          </a:p>
          <a:p>
            <a:pPr marL="0" indent="0" algn="ctr">
              <a:buNone/>
            </a:pPr>
            <a:endParaRPr lang="en-AU" sz="4000" dirty="0"/>
          </a:p>
        </p:txBody>
      </p:sp>
      <p:pic>
        <p:nvPicPr>
          <p:cNvPr id="4" name="Picture 3" descr="A stack of flyers on a table&#10;&#10;Description automatically generated">
            <a:extLst>
              <a:ext uri="{FF2B5EF4-FFF2-40B4-BE49-F238E27FC236}">
                <a16:creationId xmlns:a16="http://schemas.microsoft.com/office/drawing/2014/main" id="{A50EB2AF-583B-4DCD-8262-2F440E5D6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4" y="2593075"/>
            <a:ext cx="4546779" cy="40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94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>
                <a:solidFill>
                  <a:schemeClr val="bg1"/>
                </a:solidFill>
              </a:rPr>
              <a:t>High Quality Recycling - Medication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783BB4-9D61-4291-96A3-D3C77CDE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34" y="2753936"/>
            <a:ext cx="10031139" cy="34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AU" sz="4000" dirty="0"/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107099C3-84A3-43D2-B210-7B463C371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42" y="2543442"/>
            <a:ext cx="5867076" cy="43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67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>
                <a:solidFill>
                  <a:schemeClr val="bg1"/>
                </a:solidFill>
              </a:rPr>
              <a:t>Recycling Foil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783BB4-9D61-4291-96A3-D3C77CDE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35" y="2753936"/>
            <a:ext cx="4687528" cy="3423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AU" sz="4000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E854601-EFBC-442E-9164-E8EEF02788EA}"/>
              </a:ext>
            </a:extLst>
          </p:cNvPr>
          <p:cNvSpPr txBox="1">
            <a:spLocks/>
          </p:cNvSpPr>
          <p:nvPr/>
        </p:nvSpPr>
        <p:spPr>
          <a:xfrm>
            <a:off x="6095847" y="2739651"/>
            <a:ext cx="4260843" cy="342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AU" sz="4000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A63FADCC-A22D-4347-8CEF-DA50F390C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36" y="2712977"/>
            <a:ext cx="2125777" cy="3705634"/>
          </a:xfrm>
          <a:prstGeom prst="rect">
            <a:avLst/>
          </a:prstGeom>
        </p:spPr>
      </p:pic>
      <p:pic>
        <p:nvPicPr>
          <p:cNvPr id="10" name="Picture 9" descr="A picture containing room&#10;&#10;Description automatically generated">
            <a:extLst>
              <a:ext uri="{FF2B5EF4-FFF2-40B4-BE49-F238E27FC236}">
                <a16:creationId xmlns:a16="http://schemas.microsoft.com/office/drawing/2014/main" id="{C0002FB5-B759-4CB8-9813-5F813758F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50" y="2880311"/>
            <a:ext cx="3456014" cy="35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0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Recent Quote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76AB7-C835-4EA7-9A6D-473B740C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6"/>
            <a:ext cx="10047797" cy="3622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dirty="0">
                <a:solidFill>
                  <a:srgbClr val="000000"/>
                </a:solidFill>
              </a:rPr>
              <a:t>“I absolutely loved the feeling of buying something new. Having a new outfit to wear out with friends gave me such a high. It was a temporary source of happiness and I felt richer than I actually was.”</a:t>
            </a:r>
          </a:p>
          <a:p>
            <a:pPr marL="0" indent="0">
              <a:buNone/>
            </a:pPr>
            <a:endParaRPr lang="en-AU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3200" dirty="0">
                <a:solidFill>
                  <a:srgbClr val="000000"/>
                </a:solidFill>
              </a:rPr>
              <a:t>“But that’s exactly what it was – </a:t>
            </a:r>
            <a:r>
              <a:rPr lang="en-AU" sz="3200" b="1" dirty="0">
                <a:solidFill>
                  <a:srgbClr val="000000"/>
                </a:solidFill>
              </a:rPr>
              <a:t>I was creating a false sense of wealth that came through cheap and easy consumption”</a:t>
            </a:r>
            <a:r>
              <a:rPr lang="en-AU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29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Rethink, Reduce, Reuse &amp; Recycle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76AB7-C835-4EA7-9A6D-473B740C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66" y="2753936"/>
            <a:ext cx="5290457" cy="362243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rethink our wardrobes</a:t>
            </a:r>
          </a:p>
          <a:p>
            <a:r>
              <a:rPr lang="en-US" dirty="0">
                <a:solidFill>
                  <a:srgbClr val="000000"/>
                </a:solidFill>
              </a:rPr>
              <a:t>reduce what we purchase</a:t>
            </a:r>
          </a:p>
          <a:p>
            <a:r>
              <a:rPr lang="en-US" dirty="0">
                <a:solidFill>
                  <a:srgbClr val="000000"/>
                </a:solidFill>
              </a:rPr>
              <a:t>purchase quality not quantity</a:t>
            </a:r>
          </a:p>
          <a:p>
            <a:r>
              <a:rPr lang="en-US" dirty="0">
                <a:solidFill>
                  <a:srgbClr val="000000"/>
                </a:solidFill>
              </a:rPr>
              <a:t>purchase ethically &amp; sustainably</a:t>
            </a:r>
          </a:p>
          <a:p>
            <a:r>
              <a:rPr lang="en-US" dirty="0">
                <a:solidFill>
                  <a:srgbClr val="000000"/>
                </a:solidFill>
              </a:rPr>
              <a:t>purchase secondhand</a:t>
            </a:r>
          </a:p>
          <a:p>
            <a:r>
              <a:rPr lang="en-US" dirty="0">
                <a:solidFill>
                  <a:srgbClr val="000000"/>
                </a:solidFill>
              </a:rPr>
              <a:t>learn to sew</a:t>
            </a:r>
          </a:p>
          <a:p>
            <a:r>
              <a:rPr lang="en-US" dirty="0">
                <a:solidFill>
                  <a:srgbClr val="000000"/>
                </a:solidFill>
              </a:rPr>
              <a:t>repair, remake &amp; reuse clothing</a:t>
            </a:r>
          </a:p>
          <a:p>
            <a:r>
              <a:rPr lang="en-US" dirty="0">
                <a:solidFill>
                  <a:srgbClr val="000000"/>
                </a:solidFill>
              </a:rPr>
              <a:t>recycle as a last resort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5" name="Picture 4" descr="A close up of a bag&#10;&#10;Description automatically generated">
            <a:extLst>
              <a:ext uri="{FF2B5EF4-FFF2-40B4-BE49-F238E27FC236}">
                <a16:creationId xmlns:a16="http://schemas.microsoft.com/office/drawing/2014/main" id="{19A4A0A3-EBEF-4F40-B5F1-1DB465A50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70" y="2482584"/>
            <a:ext cx="2680736" cy="41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3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evice&#10;&#10;Description automatically generated">
            <a:extLst>
              <a:ext uri="{FF2B5EF4-FFF2-40B4-BE49-F238E27FC236}">
                <a16:creationId xmlns:a16="http://schemas.microsoft.com/office/drawing/2014/main" id="{178F97E1-8A9E-428C-9811-8D4AAC01F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92" y="-13082"/>
            <a:ext cx="6431589" cy="6871082"/>
          </a:xfrm>
        </p:spPr>
      </p:pic>
    </p:spTree>
    <p:extLst>
      <p:ext uri="{BB962C8B-B14F-4D97-AF65-F5344CB8AC3E}">
        <p14:creationId xmlns:p14="http://schemas.microsoft.com/office/powerpoint/2010/main" val="30808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Recycling Clothing &amp; Shoes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76AB7-C835-4EA7-9A6D-473B740C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76" y="2753937"/>
            <a:ext cx="10219765" cy="3503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Nike - </a:t>
            </a:r>
            <a:r>
              <a:rPr lang="en-US" dirty="0"/>
              <a:t>In Australia, there are Nike Reuse-A-Shoe bins located at Rebel Sports Stores.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Work boots - Total Workwear stores </a:t>
            </a:r>
          </a:p>
          <a:p>
            <a:r>
              <a:rPr lang="en-US" dirty="0"/>
              <a:t>Clothing retailers </a:t>
            </a:r>
            <a:r>
              <a:rPr lang="en-US" dirty="0">
                <a:hlinkClick r:id="rId4"/>
              </a:rPr>
              <a:t>H&amp;M,</a:t>
            </a:r>
            <a:r>
              <a:rPr lang="en-US" dirty="0"/>
              <a:t> </a:t>
            </a:r>
            <a:r>
              <a:rPr lang="en-US" dirty="0">
                <a:hlinkClick r:id="rId5"/>
              </a:rPr>
              <a:t>Zara</a:t>
            </a:r>
            <a:r>
              <a:rPr lang="en-US" dirty="0"/>
              <a:t> and </a:t>
            </a:r>
            <a:r>
              <a:rPr lang="en-US" dirty="0" err="1">
                <a:hlinkClick r:id="rId6"/>
              </a:rPr>
              <a:t>Manrags</a:t>
            </a:r>
            <a:r>
              <a:rPr lang="en-US" dirty="0"/>
              <a:t> each have garment collection programs for clothing or textiles, which they reuse or recycle.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7E64A0E-171C-461C-A481-CC89FFBD4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87" y="978359"/>
            <a:ext cx="1895740" cy="97168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367408E-2992-4374-A69C-85E48CF1C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1" y="600891"/>
            <a:ext cx="1970120" cy="17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2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76AB7-C835-4EA7-9A6D-473B740C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76" y="2753937"/>
            <a:ext cx="10219765" cy="3503172"/>
          </a:xfrm>
        </p:spPr>
        <p:txBody>
          <a:bodyPr>
            <a:normAutofit/>
          </a:bodyPr>
          <a:lstStyle/>
          <a:p>
            <a:pPr fontAlgn="base"/>
            <a:endParaRPr lang="en-US" sz="5500" dirty="0"/>
          </a:p>
          <a:p>
            <a:pPr marL="0" indent="0" fontAlgn="base">
              <a:buNone/>
            </a:pPr>
            <a:r>
              <a:rPr lang="en-US" sz="4000" dirty="0"/>
              <a:t>Materials such as clothes, sheets and towels of any </a:t>
            </a:r>
            <a:r>
              <a:rPr lang="en-US" sz="4000" dirty="0" err="1"/>
              <a:t>colour</a:t>
            </a:r>
            <a:r>
              <a:rPr lang="en-US" sz="4000" dirty="0"/>
              <a:t>  or condition are turned back into high value raw materials of PET and Cellulose.</a:t>
            </a:r>
          </a:p>
          <a:p>
            <a:pPr marL="0" indent="0" fontAlgn="base">
              <a:buNone/>
            </a:pPr>
            <a:endParaRPr lang="en-US" sz="5500" dirty="0"/>
          </a:p>
          <a:p>
            <a:pPr marL="0" indent="0" fontAlgn="base">
              <a:buNone/>
            </a:pPr>
            <a:endParaRPr lang="en-US" sz="5500" dirty="0"/>
          </a:p>
          <a:p>
            <a:pPr fontAlgn="base"/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B499F-8CBB-457E-8523-5B38FCAAB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07" y="826680"/>
            <a:ext cx="4177789" cy="15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750872"/>
            <a:ext cx="5436358" cy="14540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>
                <a:solidFill>
                  <a:srgbClr val="000000"/>
                </a:solidFill>
              </a:rPr>
              <a:t>FOOD WASTE</a:t>
            </a:r>
            <a:endParaRPr lang="en-US" sz="8000" dirty="0">
              <a:solidFill>
                <a:srgbClr val="000000"/>
              </a:solidFill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bunch of food sitting on a table&#10;&#10;Description automatically generated">
            <a:extLst>
              <a:ext uri="{FF2B5EF4-FFF2-40B4-BE49-F238E27FC236}">
                <a16:creationId xmlns:a16="http://schemas.microsoft.com/office/drawing/2014/main" id="{B57A57A7-077A-47F7-8379-A653E31F4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55" y="873457"/>
            <a:ext cx="5145206" cy="510426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87735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76AB7-C835-4EA7-9A6D-473B740C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76" y="2753937"/>
            <a:ext cx="10219765" cy="350317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Food waste</a:t>
            </a:r>
            <a:r>
              <a:rPr lang="en-US" dirty="0"/>
              <a:t> is food that is not eaten. The causes of food waste or loss are numerous and occur at all stages of production, processing, retail and consumption.</a:t>
            </a:r>
          </a:p>
          <a:p>
            <a:r>
              <a:rPr lang="en-US" dirty="0"/>
              <a:t>Global food loss and waste amount to between one-third and one-half of all food produced. Loss and wastage occur at all stages of the food supply chain or value chain. In low-income countries, most loss occurs during production, while in developed countries much food – about 100 kilograms (220 </a:t>
            </a:r>
            <a:r>
              <a:rPr lang="en-US" dirty="0" err="1"/>
              <a:t>lb</a:t>
            </a:r>
            <a:r>
              <a:rPr lang="en-US" dirty="0"/>
              <a:t>) per person per year – is wasted at the consumption stage.</a:t>
            </a:r>
            <a:endParaRPr lang="en-US" dirty="0">
              <a:solidFill>
                <a:srgbClr val="000000"/>
              </a:solidFill>
            </a:endParaRPr>
          </a:p>
          <a:p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1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Keep vegetable peels to make stock</a:t>
            </a:r>
          </a:p>
        </p:txBody>
      </p:sp>
      <p:pic>
        <p:nvPicPr>
          <p:cNvPr id="5" name="Content Placeholder 4" descr="A bowl of salad on a plate&#10;&#10;Description automatically generated">
            <a:extLst>
              <a:ext uri="{FF2B5EF4-FFF2-40B4-BE49-F238E27FC236}">
                <a16:creationId xmlns:a16="http://schemas.microsoft.com/office/drawing/2014/main" id="{728FA92A-4DCF-4D4E-8222-B1CAAD723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5" y="3174361"/>
            <a:ext cx="4451121" cy="2967414"/>
          </a:xfrm>
        </p:spPr>
      </p:pic>
      <p:pic>
        <p:nvPicPr>
          <p:cNvPr id="7" name="Picture 6" descr="A bowl of soup on a metal pan on a stove&#10;&#10;Description automatically generated">
            <a:extLst>
              <a:ext uri="{FF2B5EF4-FFF2-40B4-BE49-F238E27FC236}">
                <a16:creationId xmlns:a16="http://schemas.microsoft.com/office/drawing/2014/main" id="{57E82B5F-C2B7-445C-924A-232BEDB98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66" y="2978923"/>
            <a:ext cx="428625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77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1027</Words>
  <Application>Microsoft Office PowerPoint</Application>
  <PresentationFormat>Widescreen</PresentationFormat>
  <Paragraphs>156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CLOTHING</vt:lpstr>
      <vt:lpstr>Recent Quote</vt:lpstr>
      <vt:lpstr>Rethink, Reduce, Reuse &amp; Recycle</vt:lpstr>
      <vt:lpstr>PowerPoint Presentation</vt:lpstr>
      <vt:lpstr>Recycling Clothing &amp; Shoes</vt:lpstr>
      <vt:lpstr>PowerPoint Presentation</vt:lpstr>
      <vt:lpstr>FOOD WASTE</vt:lpstr>
      <vt:lpstr>Definition</vt:lpstr>
      <vt:lpstr>Keep vegetable peels to make stock</vt:lpstr>
      <vt:lpstr>Freeze cheese bits for toppings</vt:lpstr>
      <vt:lpstr>Food Waste   Dumpster Diving</vt:lpstr>
      <vt:lpstr>Recycling - Which Bin?</vt:lpstr>
      <vt:lpstr>No Wishcycling</vt:lpstr>
      <vt:lpstr>High Quality Recycling Takes Effort</vt:lpstr>
      <vt:lpstr>High Quality Recycling Takes Effort</vt:lpstr>
      <vt:lpstr>High Quality Recycling – Pizza Box</vt:lpstr>
      <vt:lpstr>High Quality Recycling Takes Effort</vt:lpstr>
      <vt:lpstr>High Quality Recycling - Medication</vt:lpstr>
      <vt:lpstr>Recycling Foil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Fibre, Yarn &amp; Fabric</dc:title>
  <dc:creator>Hoffmann, Sheryl</dc:creator>
  <cp:lastModifiedBy>Hoffmann, Sheryl</cp:lastModifiedBy>
  <cp:revision>48</cp:revision>
  <cp:lastPrinted>2020-03-06T04:59:14Z</cp:lastPrinted>
  <dcterms:created xsi:type="dcterms:W3CDTF">2020-03-06T04:34:51Z</dcterms:created>
  <dcterms:modified xsi:type="dcterms:W3CDTF">2022-09-29T00:33:00Z</dcterms:modified>
</cp:coreProperties>
</file>