
<file path=[Content_Types].xml><?xml version="1.0" encoding="utf-8"?>
<Types xmlns="http://schemas.openxmlformats.org/package/2006/content-types">
  <Default Extension="docx" ContentType="application/vnd.openxmlformats-officedocument.wordprocessingml.documen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301" r:id="rId4"/>
    <p:sldId id="302" r:id="rId5"/>
    <p:sldId id="299" r:id="rId6"/>
    <p:sldId id="321" r:id="rId7"/>
    <p:sldId id="266" r:id="rId8"/>
    <p:sldId id="265" r:id="rId9"/>
    <p:sldId id="275" r:id="rId10"/>
    <p:sldId id="276" r:id="rId11"/>
    <p:sldId id="267" r:id="rId12"/>
    <p:sldId id="322" r:id="rId13"/>
    <p:sldId id="298" r:id="rId14"/>
    <p:sldId id="318" r:id="rId15"/>
    <p:sldId id="290" r:id="rId16"/>
    <p:sldId id="272" r:id="rId17"/>
    <p:sldId id="304" r:id="rId18"/>
    <p:sldId id="306" r:id="rId19"/>
    <p:sldId id="277" r:id="rId20"/>
    <p:sldId id="269" r:id="rId21"/>
    <p:sldId id="279" r:id="rId22"/>
    <p:sldId id="278" r:id="rId23"/>
    <p:sldId id="285" r:id="rId24"/>
    <p:sldId id="313" r:id="rId25"/>
    <p:sldId id="310" r:id="rId26"/>
    <p:sldId id="288" r:id="rId27"/>
    <p:sldId id="289" r:id="rId28"/>
    <p:sldId id="282" r:id="rId29"/>
    <p:sldId id="283" r:id="rId30"/>
  </p:sldIdLst>
  <p:sldSz cx="12192000" cy="6858000"/>
  <p:notesSz cx="6797675"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6" autoAdjust="0"/>
    <p:restoredTop sz="67003" autoAdjust="0"/>
  </p:normalViewPr>
  <p:slideViewPr>
    <p:cSldViewPr snapToGrid="0">
      <p:cViewPr varScale="1">
        <p:scale>
          <a:sx n="24" d="100"/>
          <a:sy n="24" d="100"/>
        </p:scale>
        <p:origin x="950"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295"/>
          </a:xfrm>
          <a:prstGeom prst="rect">
            <a:avLst/>
          </a:prstGeom>
        </p:spPr>
        <p:txBody>
          <a:bodyPr vert="horz" lIns="91440" tIns="45720" rIns="91440" bIns="45720" rtlCol="0"/>
          <a:lstStyle>
            <a:lvl1pPr algn="r">
              <a:defRPr sz="1200"/>
            </a:lvl1pPr>
          </a:lstStyle>
          <a:p>
            <a:fld id="{A5C20BB3-3CCB-4FE5-991B-82F6BCB48AF3}" type="datetimeFigureOut">
              <a:rPr lang="en-US" smtClean="0"/>
              <a:t>9/29/2022</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9486"/>
            <a:ext cx="543814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8"/>
            <a:ext cx="2945659"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3108"/>
            <a:ext cx="2945659" cy="498294"/>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27474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lanned_obsolescenc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Globalization" TargetMode="External"/><Relationship Id="rId5" Type="http://schemas.openxmlformats.org/officeDocument/2006/relationships/hyperlink" Target="https://en.wikipedia.org/wiki/Economic_materialism" TargetMode="External"/><Relationship Id="rId4" Type="http://schemas.openxmlformats.org/officeDocument/2006/relationships/hyperlink" Target="https://en.wikipedia.org/wiki/Advertis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about STEM but we need to include a second “S” - Sustainability </a:t>
            </a:r>
          </a:p>
          <a:p>
            <a:endParaRPr lang="en-US" dirty="0"/>
          </a:p>
          <a:p>
            <a:r>
              <a:rPr lang="en-US" dirty="0"/>
              <a:t>I started seriously trying to reduce my plastic usage &amp; to recycle everything possible about 3 years ago. </a:t>
            </a:r>
          </a:p>
          <a:p>
            <a:r>
              <a:rPr lang="en-US" dirty="0"/>
              <a:t>So, this talk is about what I have learned during that time.</a:t>
            </a:r>
          </a:p>
          <a:p>
            <a:endParaRPr lang="en-US" dirty="0"/>
          </a:p>
          <a:p>
            <a:r>
              <a:rPr lang="en-US" dirty="0"/>
              <a:t>This talk was going to happen 2 years ago but COVID got in the way.</a:t>
            </a:r>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224494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12130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6506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solution?</a:t>
            </a:r>
          </a:p>
          <a:p>
            <a:endParaRPr lang="en-US" dirty="0"/>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72226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Circular economy vs consumerism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000000"/>
              </a:solidFill>
            </a:endParaRP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3477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running out of SOMEWHERE</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36204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is way down the list of things we should do</a:t>
            </a:r>
          </a:p>
          <a:p>
            <a:endParaRPr lang="en-US" dirty="0"/>
          </a:p>
          <a:p>
            <a:r>
              <a:rPr lang="en-US" dirty="0"/>
              <a:t>Don’t buy single-use items</a:t>
            </a:r>
          </a:p>
          <a:p>
            <a:endParaRPr lang="en-US" dirty="0"/>
          </a:p>
          <a:p>
            <a:r>
              <a:rPr lang="en-US" dirty="0"/>
              <a:t>Live more like your grandparent’s lived. (Through the great depression) </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46360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PET = Polyester</a:t>
            </a:r>
            <a:endParaRPr lang="en-US" sz="1200" dirty="0">
              <a:solidFill>
                <a:srgbClr val="000000"/>
              </a:solidFill>
            </a:endParaRPr>
          </a:p>
          <a:p>
            <a:endParaRPr lang="en-US" sz="1200" dirty="0">
              <a:solidFill>
                <a:srgbClr val="000000"/>
              </a:solidFill>
            </a:endParaRPr>
          </a:p>
          <a:p>
            <a:r>
              <a:rPr lang="en-US" sz="1200" dirty="0">
                <a:solidFill>
                  <a:srgbClr val="000000"/>
                </a:solidFill>
              </a:rPr>
              <a:t>PET, which stands for </a:t>
            </a:r>
            <a:r>
              <a:rPr lang="en-US" sz="1200" i="1" dirty="0">
                <a:solidFill>
                  <a:srgbClr val="000000"/>
                </a:solidFill>
              </a:rPr>
              <a:t>polyethylene terephthalate</a:t>
            </a:r>
            <a:r>
              <a:rPr lang="en-US" sz="1200" dirty="0">
                <a:solidFill>
                  <a:srgbClr val="000000"/>
                </a:solidFill>
              </a:rPr>
              <a:t>, is a form of polyester (just like the clothing fabric).</a:t>
            </a:r>
          </a:p>
          <a:p>
            <a:r>
              <a:rPr lang="en-US" sz="1200" dirty="0">
                <a:solidFill>
                  <a:srgbClr val="000000"/>
                </a:solidFill>
              </a:rPr>
              <a:t>Not biodegradable + -&gt; microplastics</a:t>
            </a:r>
            <a:endParaRPr lang="en-AU" sz="1200" dirty="0">
              <a:solidFill>
                <a:srgbClr val="000000"/>
              </a:solidFill>
            </a:endParaRP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57612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Greenwashing</a:t>
            </a:r>
            <a:r>
              <a:rPr lang="en-US" sz="1200" b="0" i="0" kern="1200" dirty="0">
                <a:solidFill>
                  <a:schemeClr val="tx1"/>
                </a:solidFill>
                <a:effectLst/>
                <a:latin typeface="+mn-lt"/>
                <a:ea typeface="+mn-ea"/>
                <a:cs typeface="+mn-cs"/>
              </a:rPr>
              <a:t> giving a false impression or providing misleading information about how a company's products are environmentally sound.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Greenwashing</a:t>
            </a:r>
            <a:r>
              <a:rPr lang="en-US" sz="1200" b="0" i="0" kern="1200" dirty="0">
                <a:solidFill>
                  <a:schemeClr val="tx1"/>
                </a:solidFill>
                <a:effectLst/>
                <a:latin typeface="+mn-lt"/>
                <a:ea typeface="+mn-ea"/>
                <a:cs typeface="+mn-cs"/>
              </a:rPr>
              <a:t> unsubstantiated claims to deceive consumers into believing that a company's products are environmentally friendly.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Lego now using recycled plastic &amp; saying they are environmentally friendly – ??</a:t>
            </a: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162346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down the plastic bag &amp; wraps isle you will be surprised how many of the products have green pictures or writing. </a:t>
            </a:r>
          </a:p>
          <a:p>
            <a:endParaRPr lang="en-US" dirty="0"/>
          </a:p>
          <a:p>
            <a:r>
              <a:rPr lang="en-US" dirty="0"/>
              <a:t>50% plant based = made from sugar cane but now it is plastic &amp; will last 1,000 years </a:t>
            </a:r>
          </a:p>
          <a:p>
            <a:endParaRPr lang="en-US" dirty="0"/>
          </a:p>
          <a:p>
            <a:r>
              <a:rPr lang="en-AU" sz="1200" kern="1200" dirty="0">
                <a:solidFill>
                  <a:schemeClr val="tx1"/>
                </a:solidFill>
                <a:effectLst/>
                <a:latin typeface="+mn-lt"/>
                <a:ea typeface="+mn-ea"/>
                <a:cs typeface="+mn-cs"/>
              </a:rPr>
              <a:t>Bags that are produced from sugar cane - a renewable resource. By replacing a portion of fossil fuel plastic with bio-based plastic, these food bags have a smaller carbon footprint. </a:t>
            </a:r>
          </a:p>
          <a:p>
            <a:r>
              <a:rPr lang="en-AU" sz="1200" kern="1200" dirty="0">
                <a:solidFill>
                  <a:schemeClr val="tx1"/>
                </a:solidFill>
                <a:effectLst/>
                <a:latin typeface="+mn-lt"/>
                <a:ea typeface="+mn-ea"/>
                <a:cs typeface="+mn-cs"/>
              </a:rPr>
              <a:t>Made from 50% renewably sourced material</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Packaging is made from 70% recycled content and is 100% recyclable. </a:t>
            </a:r>
          </a:p>
          <a:p>
            <a:r>
              <a:rPr lang="en-AU" sz="1200" kern="1200" dirty="0">
                <a:solidFill>
                  <a:schemeClr val="tx1"/>
                </a:solidFill>
                <a:effectLst/>
                <a:latin typeface="+mn-lt"/>
                <a:ea typeface="+mn-ea"/>
                <a:cs typeface="+mn-cs"/>
              </a:rPr>
              <a:t>Glad Snap Lock Bags are recyclable through the </a:t>
            </a:r>
            <a:r>
              <a:rPr lang="en-AU" sz="1200" kern="1200" dirty="0" err="1">
                <a:solidFill>
                  <a:schemeClr val="tx1"/>
                </a:solidFill>
                <a:effectLst/>
                <a:latin typeface="+mn-lt"/>
                <a:ea typeface="+mn-ea"/>
                <a:cs typeface="+mn-cs"/>
              </a:rPr>
              <a:t>REDcycle</a:t>
            </a:r>
            <a:r>
              <a:rPr lang="en-AU" sz="1200" kern="1200" dirty="0">
                <a:solidFill>
                  <a:schemeClr val="tx1"/>
                </a:solidFill>
                <a:effectLst/>
                <a:latin typeface="+mn-lt"/>
                <a:ea typeface="+mn-ea"/>
                <a:cs typeface="+mn-cs"/>
              </a:rPr>
              <a:t> program in Australia. </a:t>
            </a:r>
          </a:p>
          <a:p>
            <a:r>
              <a:rPr lang="en-AU" sz="1200" kern="1200" dirty="0">
                <a:solidFill>
                  <a:schemeClr val="tx1"/>
                </a:solidFill>
                <a:effectLst/>
                <a:latin typeface="+mn-lt"/>
                <a:ea typeface="+mn-ea"/>
                <a:cs typeface="+mn-cs"/>
              </a:rPr>
              <a:t> </a:t>
            </a:r>
            <a:endParaRPr lang="en-US" dirty="0"/>
          </a:p>
          <a:p>
            <a:endParaRPr lang="en-US" dirty="0"/>
          </a:p>
          <a:p>
            <a:r>
              <a:rPr lang="en-US" dirty="0"/>
              <a:t>Yes, not using oil but is using farmland that could grow food - NOT GREEN</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698112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these definitions are rubbery &amp; depend on who is using them!</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"bioplastic" are not necessarily compostable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differentiate between home and commercial (industrial) composting – deferent Australian Standards</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328296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workshop will introduce terminology, ideas &amp; resources to get started, rather than anything in depth.</a:t>
            </a:r>
          </a:p>
          <a:p>
            <a:endParaRPr lang="en-US" dirty="0"/>
          </a:p>
          <a:p>
            <a:r>
              <a:rPr lang="en-US" dirty="0"/>
              <a:t>Start from basics </a:t>
            </a:r>
            <a:r>
              <a:rPr lang="en-US" dirty="0" err="1"/>
              <a:t>ie</a:t>
            </a:r>
            <a:r>
              <a:rPr lang="en-US" dirty="0"/>
              <a:t> assume that you don’t know anything</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1178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 Plastic </a:t>
            </a:r>
            <a:r>
              <a:rPr lang="en-US" sz="1200" b="0" i="0" kern="1200" dirty="0">
                <a:solidFill>
                  <a:schemeClr val="tx1"/>
                </a:solidFill>
                <a:effectLst/>
                <a:latin typeface="+mn-lt"/>
                <a:ea typeface="+mn-ea"/>
                <a:cs typeface="+mn-cs"/>
              </a:rPr>
              <a:t>Under U.S. laws, products with EPI’s additives may not be biodegradable or compostable, depending on the conditions of disposal and the specific product.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EPI plastic is not recyclable with soft plastics because it may start to break down</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913374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Killing marine life &amp; contaminating the earth</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760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oxo-degradable plastic</a:t>
            </a:r>
            <a:r>
              <a:rPr lang="en-AU" sz="1200" kern="1200" dirty="0">
                <a:solidFill>
                  <a:schemeClr val="tx1"/>
                </a:solidFill>
                <a:effectLst/>
                <a:latin typeface="+mn-lt"/>
                <a:ea typeface="+mn-ea"/>
                <a:cs typeface="+mn-cs"/>
              </a:rPr>
              <a:t> means a material (however described) made of plastic which includes additives to accelerate the fragmentation of the material into smaller pieces, triggered by ultraviolet radiation or heat exposure, whether or not this is, or may be, followed by partial or complete breakdown of the material by microbial action;</a:t>
            </a:r>
          </a:p>
          <a:p>
            <a:r>
              <a:rPr lang="en-AU" sz="1200" kern="1200" dirty="0">
                <a:solidFill>
                  <a:schemeClr val="tx1"/>
                </a:solidFill>
                <a:effectLst/>
                <a:latin typeface="+mn-lt"/>
                <a:ea typeface="+mn-ea"/>
                <a:cs typeface="+mn-cs"/>
              </a:rPr>
              <a:t> </a:t>
            </a:r>
          </a:p>
          <a:p>
            <a:r>
              <a:rPr lang="en-AU" dirty="0"/>
              <a:t>SA govt definition</a:t>
            </a:r>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53493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EN13432, ISO 107088 </a:t>
            </a:r>
            <a:r>
              <a:rPr lang="en-US" dirty="0" err="1"/>
              <a:t>Astm</a:t>
            </a:r>
            <a:r>
              <a:rPr lang="en-US" dirty="0"/>
              <a:t> D6400</a:t>
            </a:r>
          </a:p>
          <a:p>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1326565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Promised to Look at: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single-use plastic cups (including coffee cups); </a:t>
            </a:r>
          </a:p>
          <a:p>
            <a:r>
              <a:rPr lang="en-AU" sz="1200" kern="1200" dirty="0">
                <a:solidFill>
                  <a:schemeClr val="tx1"/>
                </a:solidFill>
                <a:effectLst/>
                <a:latin typeface="+mn-lt"/>
                <a:ea typeface="+mn-ea"/>
                <a:cs typeface="+mn-cs"/>
              </a:rPr>
              <a:t>(b) single-use plastic food containers; </a:t>
            </a:r>
          </a:p>
          <a:p>
            <a:r>
              <a:rPr lang="en-AU" sz="1200" kern="1200" dirty="0">
                <a:solidFill>
                  <a:schemeClr val="tx1"/>
                </a:solidFill>
                <a:effectLst/>
                <a:latin typeface="+mn-lt"/>
                <a:ea typeface="+mn-ea"/>
                <a:cs typeface="+mn-cs"/>
              </a:rPr>
              <a:t>(c) single-use plastic bowls; </a:t>
            </a:r>
          </a:p>
          <a:p>
            <a:r>
              <a:rPr lang="en-AU" sz="1200" kern="1200" dirty="0">
                <a:solidFill>
                  <a:schemeClr val="tx1"/>
                </a:solidFill>
                <a:effectLst/>
                <a:latin typeface="+mn-lt"/>
                <a:ea typeface="+mn-ea"/>
                <a:cs typeface="+mn-cs"/>
              </a:rPr>
              <a:t>(d) single-use plastic plates; </a:t>
            </a:r>
          </a:p>
          <a:p>
            <a:r>
              <a:rPr lang="en-AU" sz="1200" kern="1200" dirty="0">
                <a:solidFill>
                  <a:schemeClr val="tx1"/>
                </a:solidFill>
                <a:effectLst/>
                <a:latin typeface="+mn-lt"/>
                <a:ea typeface="+mn-ea"/>
                <a:cs typeface="+mn-cs"/>
              </a:rPr>
              <a:t>(e) plastic lids of single-use coffee cups; </a:t>
            </a:r>
          </a:p>
          <a:p>
            <a:r>
              <a:rPr lang="en-AU" sz="1200" kern="1200" dirty="0">
                <a:solidFill>
                  <a:schemeClr val="tx1"/>
                </a:solidFill>
                <a:effectLst/>
                <a:latin typeface="+mn-lt"/>
                <a:ea typeface="+mn-ea"/>
                <a:cs typeface="+mn-cs"/>
              </a:rPr>
              <a:t>(f) plastic balloon sticks; </a:t>
            </a:r>
          </a:p>
          <a:p>
            <a:r>
              <a:rPr lang="en-AU" sz="1200" kern="1200" dirty="0">
                <a:solidFill>
                  <a:schemeClr val="tx1"/>
                </a:solidFill>
                <a:effectLst/>
                <a:latin typeface="+mn-lt"/>
                <a:ea typeface="+mn-ea"/>
                <a:cs typeface="+mn-cs"/>
              </a:rPr>
              <a:t>(g) plastic balloon ties; </a:t>
            </a:r>
          </a:p>
          <a:p>
            <a:r>
              <a:rPr lang="en-AU" sz="1200" kern="1200" dirty="0">
                <a:solidFill>
                  <a:schemeClr val="tx1"/>
                </a:solidFill>
                <a:effectLst/>
                <a:latin typeface="+mn-lt"/>
                <a:ea typeface="+mn-ea"/>
                <a:cs typeface="+mn-cs"/>
              </a:rPr>
              <a:t>(h) plastic-stemmed cotton buds; </a:t>
            </a:r>
          </a:p>
          <a:p>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i</a:t>
            </a:r>
            <a:r>
              <a:rPr lang="en-AU" sz="1200" kern="1200" dirty="0">
                <a:solidFill>
                  <a:schemeClr val="tx1"/>
                </a:solidFill>
                <a:effectLst/>
                <a:latin typeface="+mn-lt"/>
                <a:ea typeface="+mn-ea"/>
                <a:cs typeface="+mn-cs"/>
              </a:rPr>
              <a:t>) plastic bags.</a:t>
            </a: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284067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kitchen sponges are plastic</a:t>
            </a:r>
          </a:p>
          <a:p>
            <a:endParaRPr lang="en-US" dirty="0"/>
          </a:p>
          <a:p>
            <a:r>
              <a:rPr lang="en-US" dirty="0"/>
              <a:t>Wettex 100% compostable made out of Cotton &amp; cellulose</a:t>
            </a:r>
          </a:p>
          <a:p>
            <a:endParaRPr lang="en-US" dirty="0"/>
          </a:p>
          <a:p>
            <a:r>
              <a:rPr lang="en-US" dirty="0"/>
              <a:t>Brushes are even better – mine lasted 2 + years</a:t>
            </a:r>
          </a:p>
          <a:p>
            <a:endParaRPr lang="en-US" dirty="0"/>
          </a:p>
          <a:p>
            <a:r>
              <a:rPr lang="en-US" dirty="0"/>
              <a:t>Many specialist websites &amp; companies but also try Kmart &amp; cheap stores</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4963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(but could recycle): Disposable water bottles</a:t>
            </a:r>
          </a:p>
          <a:p>
            <a:endParaRPr lang="en-US" dirty="0"/>
          </a:p>
          <a:p>
            <a:r>
              <a:rPr lang="en-US" dirty="0"/>
              <a:t>Better: plastic refillable bottle</a:t>
            </a:r>
          </a:p>
          <a:p>
            <a:endParaRPr lang="en-US" dirty="0"/>
          </a:p>
          <a:p>
            <a:r>
              <a:rPr lang="en-US" dirty="0"/>
              <a:t>Best: Metal refillable bottle</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788343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straws were banned in 2021 (before I first put this together)</a:t>
            </a:r>
          </a:p>
          <a:p>
            <a:endParaRPr lang="en-US" dirty="0"/>
          </a:p>
          <a:p>
            <a:r>
              <a:rPr lang="en-US" dirty="0"/>
              <a:t>No straw</a:t>
            </a:r>
          </a:p>
          <a:p>
            <a:r>
              <a:rPr lang="en-US" dirty="0"/>
              <a:t>Metal</a:t>
            </a:r>
          </a:p>
          <a:p>
            <a:r>
              <a:rPr lang="en-US" dirty="0"/>
              <a:t>Paper</a:t>
            </a:r>
          </a:p>
          <a:p>
            <a:r>
              <a:rPr lang="en-US" dirty="0"/>
              <a:t>Bamboo</a:t>
            </a:r>
          </a:p>
          <a:p>
            <a:r>
              <a:rPr lang="en-US" dirty="0"/>
              <a:t>Pasta</a:t>
            </a:r>
          </a:p>
          <a:p>
            <a:r>
              <a:rPr lang="en-US" dirty="0"/>
              <a:t>Silicone</a:t>
            </a:r>
          </a:p>
          <a:p>
            <a:r>
              <a:rPr lang="en-US" dirty="0"/>
              <a:t>Reusable straws</a:t>
            </a: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3822737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Plastics into Yellow or Red lidded bin for recyclables – see your own council area for what can and can’t be included</a:t>
            </a:r>
          </a:p>
          <a:p>
            <a:endParaRPr lang="en-US" dirty="0"/>
          </a:p>
          <a:p>
            <a:r>
              <a:rPr lang="en-US" dirty="0"/>
              <a:t>Soft plastics – defined as anything without a defined shape</a:t>
            </a:r>
          </a:p>
          <a:p>
            <a:r>
              <a:rPr lang="en-US" dirty="0"/>
              <a:t>Recycled at supermarkets (Coles &amp; Woolies) – see specific list for details</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61158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do’s &amp; Don’ts – do it well if you do it at all</a:t>
            </a:r>
          </a:p>
          <a:p>
            <a:endParaRPr lang="en-US" dirty="0"/>
          </a:p>
          <a:p>
            <a:r>
              <a:rPr lang="en-US" dirty="0"/>
              <a:t>You will be surprised by the amount of soft plastics you use</a:t>
            </a:r>
          </a:p>
          <a:p>
            <a:endParaRPr lang="en-US" dirty="0"/>
          </a:p>
          <a:p>
            <a:r>
              <a:rPr lang="en-US" dirty="0"/>
              <a:t>EPI bags are not recyclable</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73146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lucky that in 2018, I went to Greenland &amp; to the UNESCO World Heritage Centre </a:t>
            </a:r>
            <a:r>
              <a:rPr lang="en-US" dirty="0" err="1"/>
              <a:t>Icefjords</a:t>
            </a:r>
            <a:r>
              <a:rPr lang="en-US" dirty="0"/>
              <a:t> near </a:t>
            </a:r>
            <a:r>
              <a:rPr lang="en-US" dirty="0" err="1"/>
              <a:t>Ilulissat</a:t>
            </a:r>
            <a:r>
              <a:rPr lang="en-US" dirty="0"/>
              <a:t> 250km above the Arctic Circle. </a:t>
            </a:r>
          </a:p>
          <a:p>
            <a:endParaRPr lang="en-US" dirty="0"/>
          </a:p>
          <a:p>
            <a:r>
              <a:rPr lang="en-US" dirty="0"/>
              <a:t>It was so stunningly beautiful that to think it may all melt is heart wrenching.  </a:t>
            </a:r>
          </a:p>
          <a:p>
            <a:endParaRPr lang="en-US" dirty="0"/>
          </a:p>
          <a:p>
            <a:r>
              <a:rPr lang="en-US" dirty="0"/>
              <a:t>Glaciers world-wide are retreating &amp; we are getting to nearly 50oC in Siberia</a:t>
            </a:r>
          </a:p>
          <a:p>
            <a:endParaRPr lang="en-US" dirty="0"/>
          </a:p>
          <a:p>
            <a:r>
              <a:rPr lang="en-US" dirty="0"/>
              <a:t>The Antarctic is melting too!</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21841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pristine areas are covered in waste much of it is single use plastic</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42670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 tooltip="Planned obsolescence"/>
              </a:rPr>
              <a:t>planned obsolescence</a:t>
            </a:r>
            <a:r>
              <a:rPr lang="en-US" sz="1200" b="1" i="0" u="none" kern="120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and </a:t>
            </a:r>
            <a:r>
              <a:rPr lang="en-US" sz="1200" b="0" i="0" u="sng" strike="noStrike" kern="1200" dirty="0">
                <a:solidFill>
                  <a:schemeClr val="tx1"/>
                </a:solidFill>
                <a:effectLst/>
                <a:latin typeface="+mn-lt"/>
                <a:ea typeface="+mn-ea"/>
                <a:cs typeface="+mn-cs"/>
                <a:hlinkClick r:id="rId4" tooltip="Advertising"/>
              </a:rPr>
              <a:t>advertising</a:t>
            </a:r>
            <a:r>
              <a:rPr lang="en-US" sz="1200" b="0" i="0" u="none" kern="1200" dirty="0">
                <a:solidFill>
                  <a:schemeClr val="tx1"/>
                </a:solidFill>
                <a:effectLst/>
                <a:latin typeface="+mn-lt"/>
                <a:ea typeface="+mn-ea"/>
                <a:cs typeface="+mn-cs"/>
              </a:rPr>
              <a:t> to manipulate consumer spending.</a:t>
            </a:r>
            <a:endParaRPr lang="en-US"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300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hlinkClick r:id="rId5"/>
              </a:rPr>
              <a:t>Materialism</a:t>
            </a:r>
            <a:r>
              <a:rPr lang="en-US" sz="1200" b="0" i="0" u="none" strike="noStrike" kern="1200" dirty="0">
                <a:solidFill>
                  <a:schemeClr val="tx1"/>
                </a:solidFill>
                <a:effectLst/>
                <a:latin typeface="+mn-lt"/>
                <a:ea typeface="+mn-ea"/>
                <a:cs typeface="+mn-cs"/>
                <a:hlinkClick r:id="rId5"/>
              </a:rPr>
              <a:t> is a personal attitude which attaches importance to acquiring and consuming material goods.</a:t>
            </a:r>
          </a:p>
          <a:p>
            <a:br>
              <a:rPr lang="en-US" dirty="0"/>
            </a:br>
            <a:r>
              <a:rPr lang="en-AU" sz="1200" b="1" i="0" u="none" kern="1200" dirty="0">
                <a:solidFill>
                  <a:schemeClr val="tx1"/>
                </a:solidFill>
                <a:effectLst/>
                <a:latin typeface="+mn-lt"/>
                <a:ea typeface="+mn-ea"/>
                <a:cs typeface="+mn-cs"/>
                <a:hlinkClick r:id="rId6"/>
              </a:rPr>
              <a:t>globalization</a:t>
            </a:r>
            <a:r>
              <a:rPr lang="en-AU" sz="1200" b="0" i="0" kern="1200" dirty="0">
                <a:solidFill>
                  <a:schemeClr val="tx1"/>
                </a:solidFill>
                <a:effectLst/>
                <a:latin typeface="+mn-lt"/>
                <a:ea typeface="+mn-ea"/>
                <a:cs typeface="+mn-cs"/>
              </a:rPr>
              <a:t> </a:t>
            </a:r>
          </a:p>
          <a:p>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Mass production</a:t>
            </a:r>
          </a:p>
          <a:p>
            <a:endParaRPr lang="en-AU" sz="1200" b="1" i="0" kern="1200" dirty="0">
              <a:solidFill>
                <a:schemeClr val="tx1"/>
              </a:solidFill>
              <a:effectLst/>
              <a:latin typeface="+mn-lt"/>
              <a:ea typeface="+mn-ea"/>
              <a:cs typeface="+mn-cs"/>
            </a:endParaRPr>
          </a:p>
          <a:p>
            <a:endParaRPr lang="en-AU" sz="1200" b="1" i="0" kern="1200" dirty="0">
              <a:solidFill>
                <a:schemeClr val="tx1"/>
              </a:solidFill>
              <a:effectLst/>
              <a:latin typeface="+mn-lt"/>
              <a:ea typeface="+mn-ea"/>
              <a:cs typeface="+mn-cs"/>
            </a:endParaRPr>
          </a:p>
          <a:p>
            <a:endParaRPr lang="en-AU" sz="1200" b="1"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We are currently in a society where convenience, cost, accessibility and time management is more important than the health of the planet that’s keeping us afloat. It is ingrained in  everything we produce, and everything we consume.</a:t>
            </a:r>
            <a:endParaRPr lang="en-AU" b="1"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85591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Report released every 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Several working parties &amp; several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2021/2022 6</a:t>
            </a:r>
            <a:r>
              <a:rPr lang="en-US" baseline="30000" dirty="0">
                <a:solidFill>
                  <a:srgbClr val="000000"/>
                </a:solidFill>
              </a:rPr>
              <a:t>th</a:t>
            </a:r>
            <a:r>
              <a:rPr lang="en-US" dirty="0">
                <a:solidFill>
                  <a:srgbClr val="000000"/>
                </a:solidFill>
              </a:rPr>
              <a:t>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Previous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 “CC may be man-made.”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“Yes - it is man-made”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374697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is increasing</a:t>
            </a:r>
          </a:p>
          <a:p>
            <a:endParaRPr lang="en-US" dirty="0"/>
          </a:p>
          <a:p>
            <a:r>
              <a:rPr lang="en-US" dirty="0"/>
              <a:t>The rich are getting richer</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41031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a:t>
            </a:r>
            <a:r>
              <a:rPr lang="en-US" sz="1200" i="1" dirty="0">
                <a:solidFill>
                  <a:srgbClr val="000000"/>
                </a:solidFill>
              </a:rPr>
              <a:t>Ecological Footprint is </a:t>
            </a:r>
            <a:r>
              <a:rPr lang="en-US" sz="1200" dirty="0">
                <a:solidFill>
                  <a:srgbClr val="000000"/>
                </a:solidFill>
              </a:rPr>
              <a:t>the area of biologically productive land and water needed to provide ecological resources and services – food, </a:t>
            </a:r>
            <a:r>
              <a:rPr lang="en-US" sz="1200" dirty="0" err="1">
                <a:solidFill>
                  <a:srgbClr val="000000"/>
                </a:solidFill>
              </a:rPr>
              <a:t>fibre</a:t>
            </a:r>
            <a:r>
              <a:rPr lang="en-US" sz="1200" dirty="0">
                <a:solidFill>
                  <a:srgbClr val="000000"/>
                </a:solidFill>
              </a:rPr>
              <a:t>, and timber, land on which to build, and land to absorb carbon dioxide (CO</a:t>
            </a:r>
            <a:r>
              <a:rPr lang="en-US" sz="1200" baseline="-25000" dirty="0">
                <a:solidFill>
                  <a:srgbClr val="000000"/>
                </a:solidFill>
              </a:rPr>
              <a:t>2</a:t>
            </a:r>
            <a:r>
              <a:rPr lang="en-US" sz="1200" dirty="0">
                <a:solidFill>
                  <a:srgbClr val="000000"/>
                </a:solidFill>
              </a:rPr>
              <a:t>) released by burning fossil fuels for an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Try the calculator yourself to see how many worlds would be needed if everyone lived like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000000"/>
              </a:solidFill>
            </a:endParaRPr>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36801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Sustainability is a cross curriculum priority just like aboriginal culture</a:t>
            </a:r>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90471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9/29/2022</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9/29/2022</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10457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package" Target="../embeddings/Microsoft_Word_Document.docx"/></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wwf.org.au/get-involved/change-the-way-you-live/ecological-footprint-calculator#gs.yh1hf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878036" y="1492622"/>
            <a:ext cx="6105194" cy="2730013"/>
          </a:xfrm>
        </p:spPr>
        <p:txBody>
          <a:bodyPr>
            <a:normAutofit/>
          </a:bodyPr>
          <a:lstStyle/>
          <a:p>
            <a:r>
              <a:rPr lang="en-US" dirty="0">
                <a:solidFill>
                  <a:srgbClr val="FFFFFF"/>
                </a:solidFill>
              </a:rPr>
              <a:t>The Second “S” </a:t>
            </a:r>
            <a:br>
              <a:rPr lang="en-US" dirty="0">
                <a:solidFill>
                  <a:srgbClr val="FFFFFF"/>
                </a:solidFill>
              </a:rPr>
            </a:br>
            <a:r>
              <a:rPr lang="en-US" dirty="0">
                <a:solidFill>
                  <a:srgbClr val="FFFFFF"/>
                </a:solidFill>
              </a:rPr>
              <a:t>in STEMS </a:t>
            </a:r>
            <a:br>
              <a:rPr lang="en-US" dirty="0">
                <a:solidFill>
                  <a:srgbClr val="FFFFFF"/>
                </a:solidFill>
              </a:rPr>
            </a:br>
            <a:r>
              <a:rPr lang="en-US" dirty="0">
                <a:solidFill>
                  <a:srgbClr val="FFFFFF"/>
                </a:solidFill>
              </a:rPr>
              <a:t>- Sustainability</a:t>
            </a:r>
          </a:p>
        </p:txBody>
      </p:sp>
      <p:sp>
        <p:nvSpPr>
          <p:cNvPr id="3" name="Content Placeholder 2"/>
          <p:cNvSpPr>
            <a:spLocks noGrp="1"/>
          </p:cNvSpPr>
          <p:nvPr>
            <p:ph type="subTitle" idx="1"/>
          </p:nvPr>
        </p:nvSpPr>
        <p:spPr>
          <a:xfrm>
            <a:off x="2457278" y="4451235"/>
            <a:ext cx="6946711" cy="1422315"/>
          </a:xfrm>
        </p:spPr>
        <p:txBody>
          <a:bodyPr>
            <a:normAutofit/>
          </a:bodyPr>
          <a:lstStyle/>
          <a:p>
            <a:r>
              <a:rPr lang="en-US" sz="3600" dirty="0">
                <a:solidFill>
                  <a:srgbClr val="FFFFFF"/>
                </a:solidFill>
              </a:rPr>
              <a:t>LMASA Annual Conference 2022</a:t>
            </a:r>
          </a:p>
          <a:p>
            <a:r>
              <a:rPr lang="en-US" dirty="0">
                <a:solidFill>
                  <a:srgbClr val="FFFFFF"/>
                </a:solidFill>
              </a:rPr>
              <a:t>By Sheryl Hoffmann</a:t>
            </a:r>
            <a:endParaRPr dirty="0">
              <a:solidFill>
                <a:srgbClr val="FFFFFF"/>
              </a:solidFill>
            </a:endParaRPr>
          </a:p>
        </p:txBody>
      </p:sp>
    </p:spTree>
    <p:extLst>
      <p:ext uri="{BB962C8B-B14F-4D97-AF65-F5344CB8AC3E}">
        <p14:creationId xmlns:p14="http://schemas.microsoft.com/office/powerpoint/2010/main" val="348506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pPr algn="ctr"/>
            <a:r>
              <a:rPr lang="en-US" dirty="0">
                <a:solidFill>
                  <a:schemeClr val="bg1"/>
                </a:solidFill>
              </a:rPr>
              <a:t>Australian Curriculum</a:t>
            </a:r>
          </a:p>
        </p:txBody>
      </p:sp>
      <p:sp>
        <p:nvSpPr>
          <p:cNvPr id="4" name="Content Placeholder 3">
            <a:extLst>
              <a:ext uri="{FF2B5EF4-FFF2-40B4-BE49-F238E27FC236}">
                <a16:creationId xmlns:a16="http://schemas.microsoft.com/office/drawing/2014/main" id="{51F9CB0F-068D-436B-B1B7-3CD0EFC991A4}"/>
              </a:ext>
            </a:extLst>
          </p:cNvPr>
          <p:cNvSpPr>
            <a:spLocks noGrp="1"/>
          </p:cNvSpPr>
          <p:nvPr>
            <p:ph idx="1"/>
          </p:nvPr>
        </p:nvSpPr>
        <p:spPr>
          <a:xfrm>
            <a:off x="5953462" y="295834"/>
            <a:ext cx="5571565" cy="5840787"/>
          </a:xfrm>
        </p:spPr>
        <p:txBody>
          <a:bodyPr>
            <a:normAutofit fontScale="40000" lnSpcReduction="20000"/>
          </a:bodyPr>
          <a:lstStyle/>
          <a:p>
            <a:pPr marL="0" indent="0">
              <a:buNone/>
            </a:pPr>
            <a:r>
              <a:rPr lang="en-US" sz="9000" b="1" dirty="0"/>
              <a:t>Science</a:t>
            </a:r>
          </a:p>
          <a:p>
            <a:pPr marL="0" indent="0">
              <a:buNone/>
            </a:pPr>
            <a:r>
              <a:rPr lang="en-US" sz="5000" dirty="0"/>
              <a:t>In the Australian Curriculum: Science, the Sustainability priority provides contexts for investigating and understanding chemical, biological, physical and Earth and space systems. Students explore a wide range of systems that operate at different time and spatial scales. By investigating the relationships between systems and system components and how systems respond to change, students develop an appreciation for the interconnectedness of Earth’s biosphere, geosphere, hydrosphere and atmosphere. Relationships including cycles and cause and effect are explored, and students develop observation and analysis skills to examine these relationships in the world around them. </a:t>
            </a:r>
            <a:r>
              <a:rPr lang="en-US" sz="5000" b="1" dirty="0"/>
              <a:t>In this learning area, students appreciate that science provides the basis for decision-making in many areas of society and that these decisions can impact on the Earth system. </a:t>
            </a:r>
            <a:r>
              <a:rPr lang="en-US" sz="5000" dirty="0"/>
              <a:t>They understand the importance of using science to predict possible effects of human and other activity and to develop management plans or alternative technologies that </a:t>
            </a:r>
            <a:r>
              <a:rPr lang="en-US" sz="5000" dirty="0" err="1"/>
              <a:t>minimise</a:t>
            </a:r>
            <a:r>
              <a:rPr lang="en-US" sz="5000" dirty="0"/>
              <a:t> these effects.</a:t>
            </a:r>
          </a:p>
          <a:p>
            <a:endParaRPr lang="en-AU" dirty="0"/>
          </a:p>
        </p:txBody>
      </p:sp>
    </p:spTree>
    <p:extLst>
      <p:ext uri="{BB962C8B-B14F-4D97-AF65-F5344CB8AC3E}">
        <p14:creationId xmlns:p14="http://schemas.microsoft.com/office/powerpoint/2010/main" val="122201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Sustainability</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4" y="2753936"/>
            <a:ext cx="10372165" cy="3423027"/>
          </a:xfrm>
        </p:spPr>
        <p:txBody>
          <a:bodyPr/>
          <a:lstStyle/>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AU" dirty="0">
              <a:solidFill>
                <a:srgbClr val="000000"/>
              </a:solidFill>
            </a:endParaRPr>
          </a:p>
          <a:p>
            <a:pPr marL="0" indent="0">
              <a:buNone/>
            </a:pPr>
            <a:endParaRPr lang="en-AU" dirty="0"/>
          </a:p>
        </p:txBody>
      </p:sp>
      <p:sp>
        <p:nvSpPr>
          <p:cNvPr id="3" name="Rectangle 2">
            <a:extLst>
              <a:ext uri="{FF2B5EF4-FFF2-40B4-BE49-F238E27FC236}">
                <a16:creationId xmlns:a16="http://schemas.microsoft.com/office/drawing/2014/main" id="{A6C9ECDC-C954-4E7B-AEE4-2B2CC709C66D}"/>
              </a:ext>
            </a:extLst>
          </p:cNvPr>
          <p:cNvSpPr/>
          <p:nvPr/>
        </p:nvSpPr>
        <p:spPr>
          <a:xfrm>
            <a:off x="1335162" y="2689821"/>
            <a:ext cx="9677612" cy="3416320"/>
          </a:xfrm>
          <a:prstGeom prst="rect">
            <a:avLst/>
          </a:prstGeom>
        </p:spPr>
        <p:txBody>
          <a:bodyPr wrap="square">
            <a:spAutoFit/>
          </a:bodyPr>
          <a:lstStyle/>
          <a:p>
            <a:r>
              <a:rPr lang="en-US" sz="3600" dirty="0"/>
              <a:t>The ecological definition of sustainability originated with the Brundtland Report in 1987, which describes sustainable development as one that satisfies the needs of the present without adversely affecting the conditions for future generations.</a:t>
            </a:r>
          </a:p>
        </p:txBody>
      </p:sp>
    </p:spTree>
    <p:extLst>
      <p:ext uri="{BB962C8B-B14F-4D97-AF65-F5344CB8AC3E}">
        <p14:creationId xmlns:p14="http://schemas.microsoft.com/office/powerpoint/2010/main" val="319505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Currently we don’t have Sustainability</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4" y="2753936"/>
            <a:ext cx="10372165" cy="3423027"/>
          </a:xfrm>
        </p:spPr>
        <p:txBody>
          <a:bodyPr/>
          <a:lstStyle/>
          <a:p>
            <a:pPr marL="0" indent="0">
              <a:buNone/>
            </a:pPr>
            <a:r>
              <a:rPr lang="en-US" dirty="0">
                <a:solidFill>
                  <a:srgbClr val="000000"/>
                </a:solidFill>
              </a:rPr>
              <a:t>Effectively, the Earth’s regenerative capacity can no longer keep up with demand. </a:t>
            </a:r>
          </a:p>
          <a:p>
            <a:pPr marL="0" indent="0">
              <a:buNone/>
            </a:pPr>
            <a:endParaRPr lang="en-US" sz="100" dirty="0">
              <a:solidFill>
                <a:srgbClr val="000000"/>
              </a:solidFill>
            </a:endParaRPr>
          </a:p>
          <a:p>
            <a:pPr marL="0" indent="0">
              <a:buNone/>
            </a:pPr>
            <a:r>
              <a:rPr lang="en-US" dirty="0">
                <a:solidFill>
                  <a:srgbClr val="000000"/>
                </a:solidFill>
              </a:rPr>
              <a:t>People are turning resources into waste, faster than nature can turn waste back into resources.</a:t>
            </a:r>
          </a:p>
          <a:p>
            <a:pPr marL="0" indent="0">
              <a:buNone/>
            </a:pPr>
            <a:endParaRPr lang="en-US" sz="1100" dirty="0">
              <a:solidFill>
                <a:srgbClr val="000000"/>
              </a:solidFill>
            </a:endParaRPr>
          </a:p>
          <a:p>
            <a:pPr marL="0" indent="0">
              <a:buNone/>
            </a:pPr>
            <a:r>
              <a:rPr lang="en-US" b="1" dirty="0">
                <a:solidFill>
                  <a:srgbClr val="000000"/>
                </a:solidFill>
              </a:rPr>
              <a:t>We need to think sustainability not consumerism.</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AU" dirty="0">
              <a:solidFill>
                <a:srgbClr val="000000"/>
              </a:solidFill>
            </a:endParaRPr>
          </a:p>
          <a:p>
            <a:pPr marL="0" indent="0">
              <a:buNone/>
            </a:pPr>
            <a:endParaRPr lang="en-AU" dirty="0"/>
          </a:p>
        </p:txBody>
      </p:sp>
    </p:spTree>
    <p:extLst>
      <p:ext uri="{BB962C8B-B14F-4D97-AF65-F5344CB8AC3E}">
        <p14:creationId xmlns:p14="http://schemas.microsoft.com/office/powerpoint/2010/main" val="266404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Circular Economy</a:t>
            </a:r>
          </a:p>
        </p:txBody>
      </p:sp>
      <p:sp>
        <p:nvSpPr>
          <p:cNvPr id="10" name="Content Placeholder 9">
            <a:extLst>
              <a:ext uri="{FF2B5EF4-FFF2-40B4-BE49-F238E27FC236}">
                <a16:creationId xmlns:a16="http://schemas.microsoft.com/office/drawing/2014/main" id="{0ECBBBF0-ED61-4A48-98C1-8AF7940F016A}"/>
              </a:ext>
            </a:extLst>
          </p:cNvPr>
          <p:cNvSpPr>
            <a:spLocks noGrp="1"/>
          </p:cNvSpPr>
          <p:nvPr>
            <p:ph idx="1"/>
          </p:nvPr>
        </p:nvSpPr>
        <p:spPr>
          <a:xfrm>
            <a:off x="1193531" y="2156513"/>
            <a:ext cx="10457453" cy="3822228"/>
          </a:xfrm>
        </p:spPr>
        <p:txBody>
          <a:bodyPr>
            <a:normAutofit/>
          </a:bodyPr>
          <a:lstStyle/>
          <a:p>
            <a:pPr marL="0" indent="0">
              <a:buNone/>
            </a:pPr>
            <a:endParaRPr lang="en-AU" sz="2000" dirty="0"/>
          </a:p>
          <a:p>
            <a:pPr marL="0" indent="0">
              <a:buNone/>
            </a:pPr>
            <a:endParaRPr lang="en-AU" sz="2000" dirty="0">
              <a:solidFill>
                <a:srgbClr val="000000"/>
              </a:solidFill>
            </a:endParaRPr>
          </a:p>
        </p:txBody>
      </p:sp>
      <p:pic>
        <p:nvPicPr>
          <p:cNvPr id="5" name="Picture 4" descr="A picture containing map, cat&#10;&#10;Description automatically generated">
            <a:extLst>
              <a:ext uri="{FF2B5EF4-FFF2-40B4-BE49-F238E27FC236}">
                <a16:creationId xmlns:a16="http://schemas.microsoft.com/office/drawing/2014/main" id="{270D40F2-B45D-459B-8FAC-0965E85E3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060" y="1951826"/>
            <a:ext cx="8108316" cy="4565094"/>
          </a:xfrm>
          <a:prstGeom prst="rect">
            <a:avLst/>
          </a:prstGeom>
        </p:spPr>
      </p:pic>
    </p:spTree>
    <p:extLst>
      <p:ext uri="{BB962C8B-B14F-4D97-AF65-F5344CB8AC3E}">
        <p14:creationId xmlns:p14="http://schemas.microsoft.com/office/powerpoint/2010/main" val="271624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map&#10;&#10;Description automatically generated">
            <a:extLst>
              <a:ext uri="{FF2B5EF4-FFF2-40B4-BE49-F238E27FC236}">
                <a16:creationId xmlns:a16="http://schemas.microsoft.com/office/drawing/2014/main" id="{C89C79CC-AF68-42B8-B790-F8A0E0F57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6941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5 R’s of Responsible Disposal</a:t>
            </a:r>
          </a:p>
        </p:txBody>
      </p:sp>
      <p:sp>
        <p:nvSpPr>
          <p:cNvPr id="4" name="Content Placeholder 3">
            <a:extLst>
              <a:ext uri="{FF2B5EF4-FFF2-40B4-BE49-F238E27FC236}">
                <a16:creationId xmlns:a16="http://schemas.microsoft.com/office/drawing/2014/main" id="{B5376AB7-C835-4EA7-9A6D-473B740C9456}"/>
              </a:ext>
            </a:extLst>
          </p:cNvPr>
          <p:cNvSpPr>
            <a:spLocks noGrp="1"/>
          </p:cNvSpPr>
          <p:nvPr>
            <p:ph idx="1"/>
          </p:nvPr>
        </p:nvSpPr>
        <p:spPr>
          <a:xfrm>
            <a:off x="5936566" y="2753936"/>
            <a:ext cx="5290457" cy="3622430"/>
          </a:xfrm>
        </p:spPr>
        <p:txBody>
          <a:bodyPr>
            <a:normAutofit fontScale="92500" lnSpcReduction="20000"/>
          </a:bodyPr>
          <a:lstStyle/>
          <a:p>
            <a:r>
              <a:rPr lang="en-US" dirty="0">
                <a:solidFill>
                  <a:srgbClr val="000000"/>
                </a:solidFill>
              </a:rPr>
              <a:t>Rethink our purchases</a:t>
            </a:r>
          </a:p>
          <a:p>
            <a:r>
              <a:rPr lang="en-US" dirty="0">
                <a:solidFill>
                  <a:srgbClr val="000000"/>
                </a:solidFill>
              </a:rPr>
              <a:t>Refuse over packaging</a:t>
            </a:r>
          </a:p>
          <a:p>
            <a:r>
              <a:rPr lang="en-US" dirty="0">
                <a:solidFill>
                  <a:srgbClr val="000000"/>
                </a:solidFill>
              </a:rPr>
              <a:t>Reduce what we purchase</a:t>
            </a:r>
          </a:p>
          <a:p>
            <a:pPr lvl="1"/>
            <a:r>
              <a:rPr lang="en-US" dirty="0">
                <a:solidFill>
                  <a:srgbClr val="000000"/>
                </a:solidFill>
              </a:rPr>
              <a:t>purchase quality not quantity</a:t>
            </a:r>
          </a:p>
          <a:p>
            <a:pPr lvl="1"/>
            <a:r>
              <a:rPr lang="en-US" dirty="0">
                <a:solidFill>
                  <a:srgbClr val="000000"/>
                </a:solidFill>
              </a:rPr>
              <a:t>purchase ethically &amp; sustainably</a:t>
            </a:r>
          </a:p>
          <a:p>
            <a:pPr lvl="1"/>
            <a:r>
              <a:rPr lang="en-US" dirty="0">
                <a:solidFill>
                  <a:srgbClr val="000000"/>
                </a:solidFill>
              </a:rPr>
              <a:t>purchase secondhand</a:t>
            </a:r>
          </a:p>
          <a:p>
            <a:r>
              <a:rPr lang="en-US" dirty="0">
                <a:solidFill>
                  <a:srgbClr val="000000"/>
                </a:solidFill>
              </a:rPr>
              <a:t>Reuse, refill, repair, remake or repurpose </a:t>
            </a:r>
          </a:p>
          <a:p>
            <a:r>
              <a:rPr lang="en-US" dirty="0">
                <a:solidFill>
                  <a:srgbClr val="000000"/>
                </a:solidFill>
              </a:rPr>
              <a:t>Recycle as a last resort</a:t>
            </a:r>
          </a:p>
          <a:p>
            <a:r>
              <a:rPr lang="en-US" dirty="0">
                <a:solidFill>
                  <a:srgbClr val="000000"/>
                </a:solidFill>
              </a:rPr>
              <a:t>Rot</a:t>
            </a:r>
            <a:endParaRPr lang="en-AU" dirty="0">
              <a:solidFill>
                <a:srgbClr val="000000"/>
              </a:solidFill>
            </a:endParaRPr>
          </a:p>
        </p:txBody>
      </p:sp>
      <p:pic>
        <p:nvPicPr>
          <p:cNvPr id="6" name="Picture 5" descr="A close up of a sign&#10;&#10;Description automatically generated">
            <a:extLst>
              <a:ext uri="{FF2B5EF4-FFF2-40B4-BE49-F238E27FC236}">
                <a16:creationId xmlns:a16="http://schemas.microsoft.com/office/drawing/2014/main" id="{690BD67D-25CA-4431-9E07-C72029BC1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53" y="2753935"/>
            <a:ext cx="4829908" cy="3622431"/>
          </a:xfrm>
          <a:prstGeom prst="rect">
            <a:avLst/>
          </a:prstGeom>
        </p:spPr>
      </p:pic>
    </p:spTree>
    <p:extLst>
      <p:ext uri="{BB962C8B-B14F-4D97-AF65-F5344CB8AC3E}">
        <p14:creationId xmlns:p14="http://schemas.microsoft.com/office/powerpoint/2010/main" val="155398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0" y="3750872"/>
            <a:ext cx="4977976" cy="1454051"/>
          </a:xfrm>
        </p:spPr>
        <p:txBody>
          <a:bodyPr>
            <a:normAutofit/>
          </a:bodyPr>
          <a:lstStyle/>
          <a:p>
            <a:pPr algn="ctr"/>
            <a:r>
              <a:rPr lang="en-US" sz="8000" dirty="0">
                <a:solidFill>
                  <a:srgbClr val="000000"/>
                </a:solidFill>
              </a:rPr>
              <a:t>PLASTICS</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bottle&#10;&#10;Description automatically generated">
            <a:extLst>
              <a:ext uri="{FF2B5EF4-FFF2-40B4-BE49-F238E27FC236}">
                <a16:creationId xmlns:a16="http://schemas.microsoft.com/office/drawing/2014/main" id="{D37CD611-E54D-4361-8F7A-A15528000D9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4634" r="1804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06842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9598-A1A5-4211-B023-1286C7B4A439}"/>
              </a:ext>
            </a:extLst>
          </p:cNvPr>
          <p:cNvSpPr>
            <a:spLocks noGrp="1"/>
          </p:cNvSpPr>
          <p:nvPr>
            <p:ph type="title"/>
          </p:nvPr>
        </p:nvSpPr>
        <p:spPr/>
        <p:txBody>
          <a:bodyPr/>
          <a:lstStyle/>
          <a:p>
            <a:pPr algn="ctr"/>
            <a:r>
              <a:rPr lang="en-US" b="1" dirty="0"/>
              <a:t>Greenwashing</a:t>
            </a:r>
            <a:endParaRPr lang="en-AU" b="1" dirty="0"/>
          </a:p>
        </p:txBody>
      </p:sp>
      <p:pic>
        <p:nvPicPr>
          <p:cNvPr id="5" name="Content Placeholder 4">
            <a:extLst>
              <a:ext uri="{FF2B5EF4-FFF2-40B4-BE49-F238E27FC236}">
                <a16:creationId xmlns:a16="http://schemas.microsoft.com/office/drawing/2014/main" id="{58866EC9-6614-4607-84FA-873C5FF369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8085" y="1690688"/>
            <a:ext cx="8657748" cy="4395472"/>
          </a:xfrm>
        </p:spPr>
      </p:pic>
    </p:spTree>
    <p:extLst>
      <p:ext uri="{BB962C8B-B14F-4D97-AF65-F5344CB8AC3E}">
        <p14:creationId xmlns:p14="http://schemas.microsoft.com/office/powerpoint/2010/main" val="362576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10A6D7-BEE1-449A-A2F3-6E33D1B0575F}"/>
              </a:ext>
            </a:extLst>
          </p:cNvPr>
          <p:cNvSpPr>
            <a:spLocks noGrp="1"/>
          </p:cNvSpPr>
          <p:nvPr>
            <p:ph type="title"/>
          </p:nvPr>
        </p:nvSpPr>
        <p:spPr/>
        <p:txBody>
          <a:bodyPr/>
          <a:lstStyle/>
          <a:p>
            <a:pPr algn="ctr"/>
            <a:r>
              <a:rPr lang="en-US" b="1" dirty="0"/>
              <a:t>Example of Greenwashing</a:t>
            </a:r>
            <a:endParaRPr lang="en-AU" b="1" dirty="0"/>
          </a:p>
        </p:txBody>
      </p:sp>
      <p:sp>
        <p:nvSpPr>
          <p:cNvPr id="7" name="Content Placeholder 6">
            <a:extLst>
              <a:ext uri="{FF2B5EF4-FFF2-40B4-BE49-F238E27FC236}">
                <a16:creationId xmlns:a16="http://schemas.microsoft.com/office/drawing/2014/main" id="{8BCB083E-4BAA-4E6C-9F70-ECD5BFC7F332}"/>
              </a:ext>
            </a:extLst>
          </p:cNvPr>
          <p:cNvSpPr>
            <a:spLocks noGrp="1"/>
          </p:cNvSpPr>
          <p:nvPr>
            <p:ph sz="half" idx="1"/>
          </p:nvPr>
        </p:nvSpPr>
        <p:spPr/>
        <p:txBody>
          <a:bodyPr/>
          <a:lstStyle/>
          <a:p>
            <a:pPr marL="0" indent="0">
              <a:buNone/>
            </a:pPr>
            <a:endParaRPr lang="en-AU" dirty="0"/>
          </a:p>
        </p:txBody>
      </p:sp>
      <p:pic>
        <p:nvPicPr>
          <p:cNvPr id="5" name="Picture 4" descr="A picture containing timeline&#10;&#10;Description automatically generated">
            <a:extLst>
              <a:ext uri="{FF2B5EF4-FFF2-40B4-BE49-F238E27FC236}">
                <a16:creationId xmlns:a16="http://schemas.microsoft.com/office/drawing/2014/main" id="{D46C0A2B-0D2A-40E7-9C37-144711F9D073}"/>
              </a:ext>
            </a:extLst>
          </p:cNvPr>
          <p:cNvPicPr/>
          <p:nvPr/>
        </p:nvPicPr>
        <p:blipFill>
          <a:blip r:embed="rId3">
            <a:extLst>
              <a:ext uri="{28A0092B-C50C-407E-A947-70E740481C1C}">
                <a14:useLocalDpi xmlns:a14="http://schemas.microsoft.com/office/drawing/2010/main" val="0"/>
              </a:ext>
            </a:extLst>
          </a:blip>
          <a:stretch>
            <a:fillRect/>
          </a:stretch>
        </p:blipFill>
        <p:spPr>
          <a:xfrm>
            <a:off x="377617" y="1334022"/>
            <a:ext cx="5390619" cy="5523978"/>
          </a:xfrm>
          <a:prstGeom prst="rect">
            <a:avLst/>
          </a:prstGeom>
        </p:spPr>
      </p:pic>
      <p:pic>
        <p:nvPicPr>
          <p:cNvPr id="9" name="Content Placeholder 8">
            <a:extLst>
              <a:ext uri="{FF2B5EF4-FFF2-40B4-BE49-F238E27FC236}">
                <a16:creationId xmlns:a16="http://schemas.microsoft.com/office/drawing/2014/main" id="{4238DA10-65C1-48E2-8084-39AD18892BFE}"/>
              </a:ext>
            </a:extLst>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5768236" y="1954060"/>
            <a:ext cx="6106438" cy="1474940"/>
          </a:xfrm>
          <a:prstGeom prst="rect">
            <a:avLst/>
          </a:prstGeom>
        </p:spPr>
      </p:pic>
      <p:pic>
        <p:nvPicPr>
          <p:cNvPr id="10" name="Picture 9">
            <a:extLst>
              <a:ext uri="{FF2B5EF4-FFF2-40B4-BE49-F238E27FC236}">
                <a16:creationId xmlns:a16="http://schemas.microsoft.com/office/drawing/2014/main" id="{7FFEBAA4-DFB2-4AE1-BA2C-5888D4A1DAFE}"/>
              </a:ext>
            </a:extLst>
          </p:cNvPr>
          <p:cNvPicPr/>
          <p:nvPr/>
        </p:nvPicPr>
        <p:blipFill>
          <a:blip r:embed="rId5">
            <a:extLst>
              <a:ext uri="{28A0092B-C50C-407E-A947-70E740481C1C}">
                <a14:useLocalDpi xmlns:a14="http://schemas.microsoft.com/office/drawing/2010/main" val="0"/>
              </a:ext>
            </a:extLst>
          </a:blip>
          <a:stretch>
            <a:fillRect/>
          </a:stretch>
        </p:blipFill>
        <p:spPr>
          <a:xfrm>
            <a:off x="5874708" y="3692372"/>
            <a:ext cx="5912284" cy="1831606"/>
          </a:xfrm>
          <a:prstGeom prst="rect">
            <a:avLst/>
          </a:prstGeom>
        </p:spPr>
      </p:pic>
    </p:spTree>
    <p:extLst>
      <p:ext uri="{BB962C8B-B14F-4D97-AF65-F5344CB8AC3E}">
        <p14:creationId xmlns:p14="http://schemas.microsoft.com/office/powerpoint/2010/main" val="137976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Definitions</a:t>
            </a:r>
          </a:p>
        </p:txBody>
      </p:sp>
      <p:sp>
        <p:nvSpPr>
          <p:cNvPr id="4" name="Content Placeholder 3">
            <a:extLst>
              <a:ext uri="{FF2B5EF4-FFF2-40B4-BE49-F238E27FC236}">
                <a16:creationId xmlns:a16="http://schemas.microsoft.com/office/drawing/2014/main" id="{B5376AB7-C835-4EA7-9A6D-473B740C9456}"/>
              </a:ext>
            </a:extLst>
          </p:cNvPr>
          <p:cNvSpPr>
            <a:spLocks noGrp="1"/>
          </p:cNvSpPr>
          <p:nvPr>
            <p:ph idx="1"/>
          </p:nvPr>
        </p:nvSpPr>
        <p:spPr>
          <a:xfrm>
            <a:off x="1021976" y="2753937"/>
            <a:ext cx="10219765" cy="3503172"/>
          </a:xfrm>
        </p:spPr>
        <p:txBody>
          <a:bodyPr>
            <a:normAutofit fontScale="85000" lnSpcReduction="20000"/>
          </a:bodyPr>
          <a:lstStyle/>
          <a:p>
            <a:r>
              <a:rPr lang="en-AU" b="1" dirty="0"/>
              <a:t>plastic</a:t>
            </a:r>
            <a:r>
              <a:rPr lang="en-AU" dirty="0"/>
              <a:t> means a material made from, or comprising, organic polymers, whether plant extracts or of fossil fuel origin;</a:t>
            </a:r>
          </a:p>
          <a:p>
            <a:pPr marL="0" indent="0">
              <a:buNone/>
            </a:pPr>
            <a:endParaRPr lang="en-US" dirty="0"/>
          </a:p>
          <a:p>
            <a:r>
              <a:rPr lang="en-US" b="1" dirty="0"/>
              <a:t>Bioplastics</a:t>
            </a:r>
            <a:r>
              <a:rPr lang="en-US" dirty="0"/>
              <a:t> = plastics produced from renewable biomass sources, such as vegetable fats and oils, corn starch, straw, woodchips, sawdust, recycled food waste, agricultural by-products </a:t>
            </a:r>
            <a:r>
              <a:rPr lang="en-US" dirty="0" err="1"/>
              <a:t>etc</a:t>
            </a:r>
            <a:r>
              <a:rPr lang="en-US" dirty="0"/>
              <a:t> (some definitions include petroleum-based plastics too!)</a:t>
            </a:r>
            <a:r>
              <a:rPr lang="en-AU" dirty="0"/>
              <a:t> </a:t>
            </a:r>
          </a:p>
          <a:p>
            <a:endParaRPr lang="en-AU" dirty="0"/>
          </a:p>
          <a:p>
            <a:r>
              <a:rPr lang="en-US" b="1" dirty="0">
                <a:solidFill>
                  <a:srgbClr val="000000"/>
                </a:solidFill>
              </a:rPr>
              <a:t>Compostable</a:t>
            </a:r>
            <a:r>
              <a:rPr lang="en-US" dirty="0">
                <a:solidFill>
                  <a:srgbClr val="000000"/>
                </a:solidFill>
              </a:rPr>
              <a:t> = </a:t>
            </a:r>
            <a:r>
              <a:rPr lang="en-US" dirty="0"/>
              <a:t>is capable of disintegrating into natural elements in a compost environment, leaving no toxicity in the soil.  Ex Biobags</a:t>
            </a:r>
          </a:p>
          <a:p>
            <a:endParaRPr lang="en-AU" dirty="0"/>
          </a:p>
          <a:p>
            <a:endParaRPr lang="en-AU" dirty="0">
              <a:solidFill>
                <a:srgbClr val="000000"/>
              </a:solidFill>
            </a:endParaRPr>
          </a:p>
        </p:txBody>
      </p:sp>
    </p:spTree>
    <p:extLst>
      <p:ext uri="{BB962C8B-B14F-4D97-AF65-F5344CB8AC3E}">
        <p14:creationId xmlns:p14="http://schemas.microsoft.com/office/powerpoint/2010/main" val="384016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153227" cy="4930246"/>
          </a:xfrm>
        </p:spPr>
        <p:txBody>
          <a:bodyPr>
            <a:normAutofit/>
          </a:bodyPr>
          <a:lstStyle/>
          <a:p>
            <a:pPr algn="r"/>
            <a:r>
              <a:rPr lang="en-US" dirty="0">
                <a:solidFill>
                  <a:schemeClr val="accent1"/>
                </a:solidFill>
              </a:rPr>
              <a:t>Contents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520908"/>
            <a:ext cx="6699504" cy="5816184"/>
          </a:xfrm>
        </p:spPr>
        <p:txBody>
          <a:bodyPr anchor="ctr">
            <a:normAutofit fontScale="92500" lnSpcReduction="10000"/>
          </a:bodyPr>
          <a:lstStyle/>
          <a:p>
            <a:r>
              <a:rPr lang="en-US" sz="4300" dirty="0"/>
              <a:t>Why?</a:t>
            </a:r>
          </a:p>
          <a:p>
            <a:r>
              <a:rPr lang="en-US" sz="4300" dirty="0"/>
              <a:t>Ecological Footprint </a:t>
            </a:r>
          </a:p>
          <a:p>
            <a:r>
              <a:rPr lang="en-US" sz="4300" dirty="0"/>
              <a:t>The Australian Curriculum</a:t>
            </a:r>
          </a:p>
          <a:p>
            <a:r>
              <a:rPr lang="en-US" sz="4300" dirty="0"/>
              <a:t>5 “R’s” in Responsible Disposal</a:t>
            </a:r>
          </a:p>
          <a:p>
            <a:r>
              <a:rPr lang="en-US" sz="4300" dirty="0"/>
              <a:t>Plastics</a:t>
            </a:r>
          </a:p>
          <a:p>
            <a:r>
              <a:rPr lang="en-US" sz="4300" dirty="0"/>
              <a:t>Clothing</a:t>
            </a:r>
          </a:p>
          <a:p>
            <a:r>
              <a:rPr lang="en-US" sz="4300" dirty="0"/>
              <a:t>Food Waste</a:t>
            </a:r>
          </a:p>
          <a:p>
            <a:r>
              <a:rPr lang="en-US" sz="4300" dirty="0"/>
              <a:t>How to recycle</a:t>
            </a:r>
          </a:p>
          <a:p>
            <a:r>
              <a:rPr lang="en-US" sz="4300" dirty="0"/>
              <a:t>Resources</a:t>
            </a:r>
            <a:endParaRPr lang="en-US" sz="3200" dirty="0"/>
          </a:p>
        </p:txBody>
      </p:sp>
    </p:spTree>
    <p:extLst>
      <p:ext uri="{BB962C8B-B14F-4D97-AF65-F5344CB8AC3E}">
        <p14:creationId xmlns:p14="http://schemas.microsoft.com/office/powerpoint/2010/main" val="166540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Definitions</a:t>
            </a:r>
          </a:p>
        </p:txBody>
      </p:sp>
      <p:sp>
        <p:nvSpPr>
          <p:cNvPr id="4" name="Content Placeholder 3">
            <a:extLst>
              <a:ext uri="{FF2B5EF4-FFF2-40B4-BE49-F238E27FC236}">
                <a16:creationId xmlns:a16="http://schemas.microsoft.com/office/drawing/2014/main" id="{B5376AB7-C835-4EA7-9A6D-473B740C9456}"/>
              </a:ext>
            </a:extLst>
          </p:cNvPr>
          <p:cNvSpPr>
            <a:spLocks noGrp="1"/>
          </p:cNvSpPr>
          <p:nvPr>
            <p:ph idx="1"/>
          </p:nvPr>
        </p:nvSpPr>
        <p:spPr>
          <a:xfrm>
            <a:off x="1021976" y="2753937"/>
            <a:ext cx="10219765" cy="3503172"/>
          </a:xfrm>
        </p:spPr>
        <p:txBody>
          <a:bodyPr>
            <a:normAutofit fontScale="25000" lnSpcReduction="20000"/>
          </a:bodyPr>
          <a:lstStyle/>
          <a:p>
            <a:r>
              <a:rPr lang="en-US" sz="9200" b="1" dirty="0"/>
              <a:t>Degradable Plastic:</a:t>
            </a:r>
            <a:r>
              <a:rPr lang="en-US" sz="9200" dirty="0"/>
              <a:t> A plastic designed to undergo a significant change in its chemical structure under specific environmental conditions resulting in a loss of some properties that may vary as measured by standard test methods appropriate to the plastic and the application in a period of time that determines its classification.</a:t>
            </a:r>
          </a:p>
          <a:p>
            <a:endParaRPr lang="en-US" sz="9200" b="1" dirty="0"/>
          </a:p>
          <a:p>
            <a:r>
              <a:rPr lang="en-US" sz="9200" b="1" dirty="0"/>
              <a:t>Biodegradable Plastic:</a:t>
            </a:r>
            <a:r>
              <a:rPr lang="en-US" sz="9200" dirty="0"/>
              <a:t> A degradable plastic in which the degradation results from the action of naturally-occurring micro-organisms such as bacteria, fungi, and algae.</a:t>
            </a:r>
          </a:p>
          <a:p>
            <a:endParaRPr lang="en-US" sz="9200" dirty="0"/>
          </a:p>
          <a:p>
            <a:r>
              <a:rPr lang="en-US" sz="9200" b="1" dirty="0">
                <a:solidFill>
                  <a:srgbClr val="000000"/>
                </a:solidFill>
              </a:rPr>
              <a:t>EPI Plastic </a:t>
            </a:r>
            <a:r>
              <a:rPr lang="en-US" sz="9200" dirty="0"/>
              <a:t>Totally Degradable Plastic Additives (TDPA™) that assists plastic to break down more quickly</a:t>
            </a:r>
            <a:endParaRPr lang="en-US" sz="9200" dirty="0">
              <a:solidFill>
                <a:srgbClr val="000000"/>
              </a:solidFill>
            </a:endParaRPr>
          </a:p>
          <a:p>
            <a:endParaRPr lang="en-AU" dirty="0">
              <a:solidFill>
                <a:srgbClr val="000000"/>
              </a:solidFill>
            </a:endParaRPr>
          </a:p>
        </p:txBody>
      </p:sp>
    </p:spTree>
    <p:extLst>
      <p:ext uri="{BB962C8B-B14F-4D97-AF65-F5344CB8AC3E}">
        <p14:creationId xmlns:p14="http://schemas.microsoft.com/office/powerpoint/2010/main" val="156421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Definitions</a:t>
            </a:r>
          </a:p>
        </p:txBody>
      </p:sp>
      <p:sp>
        <p:nvSpPr>
          <p:cNvPr id="4" name="Content Placeholder 3">
            <a:extLst>
              <a:ext uri="{FF2B5EF4-FFF2-40B4-BE49-F238E27FC236}">
                <a16:creationId xmlns:a16="http://schemas.microsoft.com/office/drawing/2014/main" id="{B5376AB7-C835-4EA7-9A6D-473B740C9456}"/>
              </a:ext>
            </a:extLst>
          </p:cNvPr>
          <p:cNvSpPr>
            <a:spLocks noGrp="1"/>
          </p:cNvSpPr>
          <p:nvPr>
            <p:ph idx="1"/>
          </p:nvPr>
        </p:nvSpPr>
        <p:spPr>
          <a:xfrm>
            <a:off x="6096000" y="2753937"/>
            <a:ext cx="5074024" cy="3503172"/>
          </a:xfrm>
        </p:spPr>
        <p:txBody>
          <a:bodyPr>
            <a:normAutofit/>
          </a:bodyPr>
          <a:lstStyle/>
          <a:p>
            <a:endParaRPr lang="en-US" b="1" dirty="0"/>
          </a:p>
          <a:p>
            <a:r>
              <a:rPr lang="en-US" b="1" dirty="0"/>
              <a:t>Microplastics - </a:t>
            </a:r>
            <a:r>
              <a:rPr lang="en-US" dirty="0"/>
              <a:t>fragments that are less than 5 mm </a:t>
            </a:r>
            <a:r>
              <a:rPr lang="en-US" dirty="0" err="1"/>
              <a:t>ie</a:t>
            </a:r>
            <a:r>
              <a:rPr lang="en-US" dirty="0"/>
              <a:t> extremely small pieces of plastic debris in the environment resulting from the disposal and breakdown of consumer products and industrial waste.</a:t>
            </a:r>
          </a:p>
          <a:p>
            <a:endParaRPr lang="en-AU" dirty="0">
              <a:solidFill>
                <a:srgbClr val="000000"/>
              </a:solidFill>
            </a:endParaRPr>
          </a:p>
        </p:txBody>
      </p:sp>
      <p:sp>
        <p:nvSpPr>
          <p:cNvPr id="3" name="AutoShape 2" descr="Scientists gather to study risk from microplastic pollution | Arab ...">
            <a:extLst>
              <a:ext uri="{FF2B5EF4-FFF2-40B4-BE49-F238E27FC236}">
                <a16:creationId xmlns:a16="http://schemas.microsoft.com/office/drawing/2014/main" id="{621013B6-37BA-4151-ACDF-947AB3F67957}"/>
              </a:ext>
            </a:extLst>
          </p:cNvPr>
          <p:cNvSpPr>
            <a:spLocks noChangeAspect="1" noChangeArrowheads="1"/>
          </p:cNvSpPr>
          <p:nvPr/>
        </p:nvSpPr>
        <p:spPr bwMode="auto">
          <a:xfrm>
            <a:off x="1101762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descr="A picture containing holding, small, eaten, hand&#10;&#10;Description automatically generated">
            <a:extLst>
              <a:ext uri="{FF2B5EF4-FFF2-40B4-BE49-F238E27FC236}">
                <a16:creationId xmlns:a16="http://schemas.microsoft.com/office/drawing/2014/main" id="{40BF09E9-5DE0-428B-A0D5-E32280D92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87" y="2978923"/>
            <a:ext cx="4364027" cy="3277384"/>
          </a:xfrm>
          <a:prstGeom prst="rect">
            <a:avLst/>
          </a:prstGeom>
        </p:spPr>
      </p:pic>
    </p:spTree>
    <p:extLst>
      <p:ext uri="{BB962C8B-B14F-4D97-AF65-F5344CB8AC3E}">
        <p14:creationId xmlns:p14="http://schemas.microsoft.com/office/powerpoint/2010/main" val="102361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piece of paper&#10;&#10;Description automatically generated">
            <a:extLst>
              <a:ext uri="{FF2B5EF4-FFF2-40B4-BE49-F238E27FC236}">
                <a16:creationId xmlns:a16="http://schemas.microsoft.com/office/drawing/2014/main" id="{455A6CB9-CEA2-4CEF-A59E-C3D3B0ED9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555" y="55392"/>
            <a:ext cx="6747216" cy="6747216"/>
          </a:xfrm>
          <a:prstGeom prst="rect">
            <a:avLst/>
          </a:prstGeom>
        </p:spPr>
      </p:pic>
    </p:spTree>
    <p:extLst>
      <p:ext uri="{BB962C8B-B14F-4D97-AF65-F5344CB8AC3E}">
        <p14:creationId xmlns:p14="http://schemas.microsoft.com/office/powerpoint/2010/main" val="200511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err="1">
                <a:solidFill>
                  <a:schemeClr val="bg1"/>
                </a:solidFill>
              </a:rPr>
              <a:t>Compostible</a:t>
            </a:r>
            <a:endParaRPr lang="en-US" dirty="0">
              <a:solidFill>
                <a:schemeClr val="bg1"/>
              </a:solidFill>
            </a:endParaRPr>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4458128" y="2739651"/>
            <a:ext cx="7240385"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AU" sz="4000" dirty="0"/>
          </a:p>
        </p:txBody>
      </p:sp>
      <p:sp>
        <p:nvSpPr>
          <p:cNvPr id="10" name="Rectangle 9">
            <a:extLst>
              <a:ext uri="{FF2B5EF4-FFF2-40B4-BE49-F238E27FC236}">
                <a16:creationId xmlns:a16="http://schemas.microsoft.com/office/drawing/2014/main" id="{296B423A-22F6-4E79-9425-3D6EF1CB5F51}"/>
              </a:ext>
            </a:extLst>
          </p:cNvPr>
          <p:cNvSpPr/>
          <p:nvPr/>
        </p:nvSpPr>
        <p:spPr>
          <a:xfrm>
            <a:off x="5782591" y="2753936"/>
            <a:ext cx="4975056" cy="400110"/>
          </a:xfrm>
          <a:prstGeom prst="rect">
            <a:avLst/>
          </a:prstGeom>
        </p:spPr>
        <p:txBody>
          <a:bodyPr wrap="square">
            <a:spAutoFit/>
          </a:bodyPr>
          <a:lstStyle/>
          <a:p>
            <a:endParaRPr lang="en-AU" sz="2000" dirty="0"/>
          </a:p>
        </p:txBody>
      </p:sp>
      <p:pic>
        <p:nvPicPr>
          <p:cNvPr id="18" name="Picture 17" descr="Logo, company name&#10;&#10;Description automatically generated">
            <a:extLst>
              <a:ext uri="{FF2B5EF4-FFF2-40B4-BE49-F238E27FC236}">
                <a16:creationId xmlns:a16="http://schemas.microsoft.com/office/drawing/2014/main" id="{9730465A-5823-4E39-9C0F-CD9359594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179" y="2584299"/>
            <a:ext cx="5955208" cy="4085441"/>
          </a:xfrm>
          <a:prstGeom prst="rect">
            <a:avLst/>
          </a:prstGeom>
        </p:spPr>
      </p:pic>
    </p:spTree>
    <p:extLst>
      <p:ext uri="{BB962C8B-B14F-4D97-AF65-F5344CB8AC3E}">
        <p14:creationId xmlns:p14="http://schemas.microsoft.com/office/powerpoint/2010/main" val="200637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a:solidFill>
                  <a:schemeClr val="bg1"/>
                </a:solidFill>
              </a:rPr>
              <a:t>Single Use Plastics</a:t>
            </a:r>
            <a:endParaRPr lang="en-US" dirty="0">
              <a:solidFill>
                <a:schemeClr val="bg1"/>
              </a:solidFill>
            </a:endParaRPr>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4458128" y="2739651"/>
            <a:ext cx="7240385"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AU" sz="4000" dirty="0"/>
          </a:p>
        </p:txBody>
      </p:sp>
      <p:pic>
        <p:nvPicPr>
          <p:cNvPr id="6" name="Content Placeholder 5">
            <a:extLst>
              <a:ext uri="{FF2B5EF4-FFF2-40B4-BE49-F238E27FC236}">
                <a16:creationId xmlns:a16="http://schemas.microsoft.com/office/drawing/2014/main" id="{0B8AB4B6-B26E-4BF0-B0FC-07D20E757A7F}"/>
              </a:ext>
            </a:extLst>
          </p:cNvPr>
          <p:cNvPicPr>
            <a:picLocks noGrp="1" noChangeAspect="1"/>
          </p:cNvPicPr>
          <p:nvPr>
            <p:ph idx="1"/>
          </p:nvPr>
        </p:nvPicPr>
        <p:blipFill>
          <a:blip r:embed="rId4"/>
          <a:stretch>
            <a:fillRect/>
          </a:stretch>
        </p:blipFill>
        <p:spPr>
          <a:xfrm>
            <a:off x="783198" y="2753936"/>
            <a:ext cx="4466850" cy="3198040"/>
          </a:xfrm>
          <a:prstGeom prst="rect">
            <a:avLst/>
          </a:prstGeom>
        </p:spPr>
      </p:pic>
      <p:sp>
        <p:nvSpPr>
          <p:cNvPr id="10" name="Rectangle 9">
            <a:extLst>
              <a:ext uri="{FF2B5EF4-FFF2-40B4-BE49-F238E27FC236}">
                <a16:creationId xmlns:a16="http://schemas.microsoft.com/office/drawing/2014/main" id="{296B423A-22F6-4E79-9425-3D6EF1CB5F51}"/>
              </a:ext>
            </a:extLst>
          </p:cNvPr>
          <p:cNvSpPr/>
          <p:nvPr/>
        </p:nvSpPr>
        <p:spPr>
          <a:xfrm>
            <a:off x="5782591" y="2753936"/>
            <a:ext cx="4975056" cy="3477875"/>
          </a:xfrm>
          <a:prstGeom prst="rect">
            <a:avLst/>
          </a:prstGeom>
        </p:spPr>
        <p:txBody>
          <a:bodyPr wrap="square">
            <a:spAutoFit/>
          </a:bodyPr>
          <a:lstStyle/>
          <a:p>
            <a:r>
              <a:rPr lang="en-AU" sz="2000" b="1" dirty="0"/>
              <a:t>Banned:</a:t>
            </a:r>
            <a:r>
              <a:rPr lang="en-AU" sz="2000" dirty="0"/>
              <a:t> </a:t>
            </a:r>
            <a:r>
              <a:rPr lang="en-AU" sz="2000" b="1" dirty="0"/>
              <a:t>1 March 2021</a:t>
            </a:r>
            <a:endParaRPr lang="en-AU" sz="2000" dirty="0"/>
          </a:p>
          <a:p>
            <a:r>
              <a:rPr lang="en-AU" sz="2000" dirty="0"/>
              <a:t>(a) a single-use plastic drinking straw; </a:t>
            </a:r>
          </a:p>
          <a:p>
            <a:r>
              <a:rPr lang="en-AU" sz="2000" dirty="0"/>
              <a:t>(b) single-use plastic cutlery; </a:t>
            </a:r>
          </a:p>
          <a:p>
            <a:r>
              <a:rPr lang="en-AU" sz="2000" dirty="0"/>
              <a:t>(c) a single-use plastic beverage stirrer;</a:t>
            </a:r>
          </a:p>
          <a:p>
            <a:r>
              <a:rPr lang="en-AU" sz="2000" dirty="0"/>
              <a:t> </a:t>
            </a:r>
          </a:p>
          <a:p>
            <a:r>
              <a:rPr lang="en-AU" sz="2000" b="1" dirty="0"/>
              <a:t>Banned:</a:t>
            </a:r>
            <a:r>
              <a:rPr lang="en-AU" sz="2000" dirty="0"/>
              <a:t> </a:t>
            </a:r>
            <a:r>
              <a:rPr lang="en-AU" sz="2000" b="1" dirty="0"/>
              <a:t>1 March 2022</a:t>
            </a:r>
            <a:endParaRPr lang="en-AU" sz="2000" dirty="0"/>
          </a:p>
          <a:p>
            <a:r>
              <a:rPr lang="en-AU" sz="2000" dirty="0"/>
              <a:t>(d) an expanded polystyrene cup; </a:t>
            </a:r>
          </a:p>
          <a:p>
            <a:r>
              <a:rPr lang="en-AU" sz="2000" dirty="0"/>
              <a:t>(e) an expanded polystyrene bowl; </a:t>
            </a:r>
          </a:p>
          <a:p>
            <a:r>
              <a:rPr lang="en-AU" sz="2000" dirty="0"/>
              <a:t>(f) an expanded polystyrene plate; </a:t>
            </a:r>
          </a:p>
          <a:p>
            <a:r>
              <a:rPr lang="en-AU" sz="2000" dirty="0"/>
              <a:t>(g) an expanded polystyrene clamshell container;</a:t>
            </a:r>
          </a:p>
        </p:txBody>
      </p:sp>
    </p:spTree>
    <p:extLst>
      <p:ext uri="{BB962C8B-B14F-4D97-AF65-F5344CB8AC3E}">
        <p14:creationId xmlns:p14="http://schemas.microsoft.com/office/powerpoint/2010/main" val="323993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Plastic Alternatives - Kitchen Sponges</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6" y="2753936"/>
            <a:ext cx="3278902" cy="3423027"/>
          </a:xfrm>
        </p:spPr>
        <p:txBody>
          <a:bodyPr>
            <a:normAutofit/>
          </a:bodyPr>
          <a:lstStyle/>
          <a:p>
            <a:pPr marL="0" indent="0" algn="ctr">
              <a:buNone/>
            </a:pPr>
            <a:r>
              <a:rPr lang="en-US" sz="4000" dirty="0"/>
              <a:t>Swap this:</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AU" sz="4000" dirty="0"/>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4458128" y="2739651"/>
            <a:ext cx="7240385"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For this:</a:t>
            </a:r>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r>
              <a:rPr lang="en-US" sz="4000" dirty="0"/>
              <a:t>or</a:t>
            </a:r>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AU" sz="4000" dirty="0"/>
          </a:p>
        </p:txBody>
      </p:sp>
      <p:pic>
        <p:nvPicPr>
          <p:cNvPr id="4" name="Picture 3" descr="A piece of cake&#10;&#10;Description automatically generated">
            <a:extLst>
              <a:ext uri="{FF2B5EF4-FFF2-40B4-BE49-F238E27FC236}">
                <a16:creationId xmlns:a16="http://schemas.microsoft.com/office/drawing/2014/main" id="{2EB5CE17-AD26-4F22-BDFF-D024489DB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226" y="3999796"/>
            <a:ext cx="2781132" cy="1678457"/>
          </a:xfrm>
          <a:prstGeom prst="rect">
            <a:avLst/>
          </a:prstGeom>
        </p:spPr>
      </p:pic>
      <p:pic>
        <p:nvPicPr>
          <p:cNvPr id="12" name="Picture 11" descr="A wooden table&#10;&#10;Description automatically generated">
            <a:extLst>
              <a:ext uri="{FF2B5EF4-FFF2-40B4-BE49-F238E27FC236}">
                <a16:creationId xmlns:a16="http://schemas.microsoft.com/office/drawing/2014/main" id="{ED2B15A8-1129-45EF-B29B-F5A72D5C7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065" y="3399149"/>
            <a:ext cx="3191889" cy="3191889"/>
          </a:xfrm>
          <a:prstGeom prst="rect">
            <a:avLst/>
          </a:prstGeom>
        </p:spPr>
      </p:pic>
      <p:pic>
        <p:nvPicPr>
          <p:cNvPr id="5" name="Picture 4">
            <a:extLst>
              <a:ext uri="{FF2B5EF4-FFF2-40B4-BE49-F238E27FC236}">
                <a16:creationId xmlns:a16="http://schemas.microsoft.com/office/drawing/2014/main" id="{E4A0BAF5-3FC9-4BE2-A014-58D35D7B3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1617" y="3472185"/>
            <a:ext cx="2733678" cy="2733678"/>
          </a:xfrm>
          <a:prstGeom prst="rect">
            <a:avLst/>
          </a:prstGeom>
        </p:spPr>
      </p:pic>
    </p:spTree>
    <p:extLst>
      <p:ext uri="{BB962C8B-B14F-4D97-AF65-F5344CB8AC3E}">
        <p14:creationId xmlns:p14="http://schemas.microsoft.com/office/powerpoint/2010/main" val="192463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Plastic Alternatives – Water Bottles</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553698" y="2753936"/>
            <a:ext cx="3278902" cy="3423027"/>
          </a:xfrm>
        </p:spPr>
        <p:txBody>
          <a:bodyPr>
            <a:normAutofit/>
          </a:bodyPr>
          <a:lstStyle/>
          <a:p>
            <a:pPr marL="0" indent="0" algn="ctr">
              <a:buNone/>
            </a:pPr>
            <a:r>
              <a:rPr lang="en-US" sz="4000" dirty="0"/>
              <a:t>Swap this:</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AU" sz="4000" dirty="0"/>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4458128" y="2739651"/>
            <a:ext cx="7576063"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For this:      Or even better this:</a:t>
            </a:r>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AU" sz="4000" dirty="0"/>
          </a:p>
        </p:txBody>
      </p:sp>
      <p:pic>
        <p:nvPicPr>
          <p:cNvPr id="5" name="Picture 4" descr="A bottle of water&#10;&#10;Description automatically generated">
            <a:extLst>
              <a:ext uri="{FF2B5EF4-FFF2-40B4-BE49-F238E27FC236}">
                <a16:creationId xmlns:a16="http://schemas.microsoft.com/office/drawing/2014/main" id="{7997431D-A823-4067-A6F7-D918CE870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49" y="3814396"/>
            <a:ext cx="3344451" cy="2229634"/>
          </a:xfrm>
          <a:prstGeom prst="rect">
            <a:avLst/>
          </a:prstGeom>
        </p:spPr>
      </p:pic>
      <p:pic>
        <p:nvPicPr>
          <p:cNvPr id="8" name="Picture 7" descr="A picture containing object, light, bottle&#10;&#10;Description automatically generated">
            <a:extLst>
              <a:ext uri="{FF2B5EF4-FFF2-40B4-BE49-F238E27FC236}">
                <a16:creationId xmlns:a16="http://schemas.microsoft.com/office/drawing/2014/main" id="{B656836E-8039-4D32-8F65-1497B4826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1486" y="3534667"/>
            <a:ext cx="1561086" cy="2985801"/>
          </a:xfrm>
          <a:prstGeom prst="rect">
            <a:avLst/>
          </a:prstGeom>
        </p:spPr>
      </p:pic>
      <p:pic>
        <p:nvPicPr>
          <p:cNvPr id="13" name="Picture 12" descr="A picture containing indoor, blue, black, monitor&#10;&#10;Description automatically generated">
            <a:extLst>
              <a:ext uri="{FF2B5EF4-FFF2-40B4-BE49-F238E27FC236}">
                <a16:creationId xmlns:a16="http://schemas.microsoft.com/office/drawing/2014/main" id="{12E6AE43-B1FE-44CB-AEDD-1F85BED649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5679" y="3358988"/>
            <a:ext cx="1064893" cy="3050286"/>
          </a:xfrm>
          <a:prstGeom prst="rect">
            <a:avLst/>
          </a:prstGeom>
        </p:spPr>
      </p:pic>
    </p:spTree>
    <p:extLst>
      <p:ext uri="{BB962C8B-B14F-4D97-AF65-F5344CB8AC3E}">
        <p14:creationId xmlns:p14="http://schemas.microsoft.com/office/powerpoint/2010/main" val="1468933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Plastic Alternatives - straws</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6" y="2753936"/>
            <a:ext cx="3278902" cy="3423027"/>
          </a:xfrm>
        </p:spPr>
        <p:txBody>
          <a:bodyPr>
            <a:normAutofit/>
          </a:bodyPr>
          <a:lstStyle/>
          <a:p>
            <a:pPr marL="0" indent="0" algn="ctr">
              <a:buNone/>
            </a:pPr>
            <a:r>
              <a:rPr lang="en-US" sz="4000" dirty="0"/>
              <a:t>Swap this:</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AU" sz="4000" dirty="0"/>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4458128" y="2739651"/>
            <a:ext cx="7240385"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For this:</a:t>
            </a:r>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AU" sz="4000" dirty="0"/>
          </a:p>
        </p:txBody>
      </p:sp>
      <p:pic>
        <p:nvPicPr>
          <p:cNvPr id="5" name="Picture 4" descr="A picture containing indoor, table, small, sitting&#10;&#10;Description automatically generated">
            <a:extLst>
              <a:ext uri="{FF2B5EF4-FFF2-40B4-BE49-F238E27FC236}">
                <a16:creationId xmlns:a16="http://schemas.microsoft.com/office/drawing/2014/main" id="{1038B395-CEC7-44A5-AD3B-8B3FF0DDF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269" y="3580616"/>
            <a:ext cx="4290663" cy="2860442"/>
          </a:xfrm>
          <a:prstGeom prst="rect">
            <a:avLst/>
          </a:prstGeom>
        </p:spPr>
      </p:pic>
      <p:pic>
        <p:nvPicPr>
          <p:cNvPr id="8" name="Picture 7" descr="A pile of green grass&#10;&#10;Description automatically generated">
            <a:extLst>
              <a:ext uri="{FF2B5EF4-FFF2-40B4-BE49-F238E27FC236}">
                <a16:creationId xmlns:a16="http://schemas.microsoft.com/office/drawing/2014/main" id="{805E68B2-7C8F-4A96-8A21-99AAC9931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967" y="3580615"/>
            <a:ext cx="4868836" cy="2860441"/>
          </a:xfrm>
          <a:prstGeom prst="rect">
            <a:avLst/>
          </a:prstGeom>
        </p:spPr>
      </p:pic>
    </p:spTree>
    <p:extLst>
      <p:ext uri="{BB962C8B-B14F-4D97-AF65-F5344CB8AC3E}">
        <p14:creationId xmlns:p14="http://schemas.microsoft.com/office/powerpoint/2010/main" val="365866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Recycling Plastics</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5" y="2753936"/>
            <a:ext cx="4687528" cy="3423027"/>
          </a:xfrm>
        </p:spPr>
        <p:txBody>
          <a:bodyPr>
            <a:normAutofit/>
          </a:bodyPr>
          <a:lstStyle/>
          <a:p>
            <a:pPr marL="0" indent="0" algn="ctr">
              <a:buNone/>
            </a:pPr>
            <a:r>
              <a:rPr lang="en-US" sz="4000" dirty="0"/>
              <a:t>Hard Plastics</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At curbside</a:t>
            </a:r>
          </a:p>
          <a:p>
            <a:pPr marL="0" indent="0" algn="ctr">
              <a:buNone/>
            </a:pPr>
            <a:endParaRPr lang="en-US" sz="4000" dirty="0"/>
          </a:p>
          <a:p>
            <a:pPr marL="0" indent="0" algn="ctr">
              <a:buNone/>
            </a:pPr>
            <a:endParaRPr lang="en-AU" sz="4000" dirty="0"/>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6095847" y="2739651"/>
            <a:ext cx="4260843"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Soft Plastics</a:t>
            </a:r>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r>
              <a:rPr lang="en-US" sz="4000" dirty="0"/>
              <a:t>At supermarkets</a:t>
            </a:r>
            <a:endParaRPr lang="en-AU" sz="4000" dirty="0"/>
          </a:p>
        </p:txBody>
      </p:sp>
      <p:pic>
        <p:nvPicPr>
          <p:cNvPr id="5" name="Picture 4" descr="A picture containing sitting, table, yellow, black&#10;&#10;Description automatically generated">
            <a:extLst>
              <a:ext uri="{FF2B5EF4-FFF2-40B4-BE49-F238E27FC236}">
                <a16:creationId xmlns:a16="http://schemas.microsoft.com/office/drawing/2014/main" id="{7805E996-C7CE-498E-B0E0-902066B8A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175" y="3439622"/>
            <a:ext cx="1727140" cy="2068249"/>
          </a:xfrm>
          <a:prstGeom prst="rect">
            <a:avLst/>
          </a:prstGeom>
        </p:spPr>
      </p:pic>
      <p:pic>
        <p:nvPicPr>
          <p:cNvPr id="8" name="Picture 7" descr="A picture containing food, drawing&#10;&#10;Description automatically generated">
            <a:extLst>
              <a:ext uri="{FF2B5EF4-FFF2-40B4-BE49-F238E27FC236}">
                <a16:creationId xmlns:a16="http://schemas.microsoft.com/office/drawing/2014/main" id="{3A32775A-956E-4472-8AD9-320848AE58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848" y="3532814"/>
            <a:ext cx="4458322" cy="1457528"/>
          </a:xfrm>
          <a:prstGeom prst="rect">
            <a:avLst/>
          </a:prstGeom>
        </p:spPr>
      </p:pic>
    </p:spTree>
    <p:extLst>
      <p:ext uri="{BB962C8B-B14F-4D97-AF65-F5344CB8AC3E}">
        <p14:creationId xmlns:p14="http://schemas.microsoft.com/office/powerpoint/2010/main" val="241111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27088"/>
            <a:ext cx="9832975" cy="1325562"/>
          </a:xfrm>
        </p:spPr>
        <p:txBody>
          <a:bodyPr>
            <a:normAutofit/>
          </a:bodyPr>
          <a:lstStyle/>
          <a:p>
            <a:pPr algn="ctr" fontAlgn="base"/>
            <a:r>
              <a:rPr lang="en-US" dirty="0" err="1">
                <a:solidFill>
                  <a:schemeClr val="bg1"/>
                </a:solidFill>
              </a:rPr>
              <a:t>Redcycle</a:t>
            </a:r>
            <a:endParaRPr lang="en-US" dirty="0">
              <a:solidFill>
                <a:schemeClr val="bg1"/>
              </a:solidFill>
            </a:endParaRPr>
          </a:p>
        </p:txBody>
      </p:sp>
      <p:sp>
        <p:nvSpPr>
          <p:cNvPr id="9" name="Content Placeholder 6">
            <a:extLst>
              <a:ext uri="{FF2B5EF4-FFF2-40B4-BE49-F238E27FC236}">
                <a16:creationId xmlns:a16="http://schemas.microsoft.com/office/drawing/2014/main" id="{8E854601-EFBC-442E-9164-E8EEF02788EA}"/>
              </a:ext>
            </a:extLst>
          </p:cNvPr>
          <p:cNvSpPr txBox="1">
            <a:spLocks/>
          </p:cNvSpPr>
          <p:nvPr/>
        </p:nvSpPr>
        <p:spPr>
          <a:xfrm>
            <a:off x="1501255" y="2739651"/>
            <a:ext cx="8855436" cy="3423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AU" sz="4000" dirty="0"/>
          </a:p>
        </p:txBody>
      </p:sp>
      <p:graphicFrame>
        <p:nvGraphicFramePr>
          <p:cNvPr id="6" name="Object 5">
            <a:extLst>
              <a:ext uri="{FF2B5EF4-FFF2-40B4-BE49-F238E27FC236}">
                <a16:creationId xmlns:a16="http://schemas.microsoft.com/office/drawing/2014/main" id="{46072C60-7A37-4BE2-9AAB-D6AB6B89F32D}"/>
              </a:ext>
            </a:extLst>
          </p:cNvPr>
          <p:cNvGraphicFramePr>
            <a:graphicFrameLocks noChangeAspect="1"/>
          </p:cNvGraphicFramePr>
          <p:nvPr>
            <p:extLst>
              <p:ext uri="{D42A27DB-BD31-4B8C-83A1-F6EECF244321}">
                <p14:modId xmlns:p14="http://schemas.microsoft.com/office/powerpoint/2010/main" val="3214029593"/>
              </p:ext>
            </p:extLst>
          </p:nvPr>
        </p:nvGraphicFramePr>
        <p:xfrm>
          <a:off x="3880915" y="0"/>
          <a:ext cx="4756988" cy="6827418"/>
        </p:xfrm>
        <a:graphic>
          <a:graphicData uri="http://schemas.openxmlformats.org/presentationml/2006/ole">
            <mc:AlternateContent xmlns:mc="http://schemas.openxmlformats.org/markup-compatibility/2006">
              <mc:Choice xmlns:v="urn:schemas-microsoft-com:vml" Requires="v">
                <p:oleObj spid="_x0000_s1030" name="Document" r:id="rId4" imgW="7187084" imgH="10313976" progId="Word.Document.12">
                  <p:embed/>
                </p:oleObj>
              </mc:Choice>
              <mc:Fallback>
                <p:oleObj name="Document" r:id="rId4" imgW="7187084" imgH="10313976" progId="Word.Document.12">
                  <p:embed/>
                  <p:pic>
                    <p:nvPicPr>
                      <p:cNvPr id="6" name="Object 5">
                        <a:extLst>
                          <a:ext uri="{FF2B5EF4-FFF2-40B4-BE49-F238E27FC236}">
                            <a16:creationId xmlns:a16="http://schemas.microsoft.com/office/drawing/2014/main" id="{46072C60-7A37-4BE2-9AAB-D6AB6B89F32D}"/>
                          </a:ext>
                        </a:extLst>
                      </p:cNvPr>
                      <p:cNvPicPr/>
                      <p:nvPr/>
                    </p:nvPicPr>
                    <p:blipFill>
                      <a:blip r:embed="rId5"/>
                      <a:stretch>
                        <a:fillRect/>
                      </a:stretch>
                    </p:blipFill>
                    <p:spPr>
                      <a:xfrm>
                        <a:off x="3880915" y="0"/>
                        <a:ext cx="4756988" cy="6827418"/>
                      </a:xfrm>
                      <a:prstGeom prst="rect">
                        <a:avLst/>
                      </a:prstGeom>
                    </p:spPr>
                  </p:pic>
                </p:oleObj>
              </mc:Fallback>
            </mc:AlternateContent>
          </a:graphicData>
        </a:graphic>
      </p:graphicFrame>
    </p:spTree>
    <p:extLst>
      <p:ext uri="{BB962C8B-B14F-4D97-AF65-F5344CB8AC3E}">
        <p14:creationId xmlns:p14="http://schemas.microsoft.com/office/powerpoint/2010/main" val="379776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098125"/>
          </a:xfrm>
        </p:spPr>
        <p:txBody>
          <a:bodyPr>
            <a:normAutofit/>
          </a:bodyPr>
          <a:lstStyle/>
          <a:p>
            <a:pPr algn="ctr" fontAlgn="base"/>
            <a:r>
              <a:rPr lang="en-US" dirty="0">
                <a:solidFill>
                  <a:schemeClr val="bg1"/>
                </a:solidFill>
              </a:rPr>
              <a:t>Greenland is melting at an alarming rate</a:t>
            </a:r>
          </a:p>
        </p:txBody>
      </p:sp>
      <p:pic>
        <p:nvPicPr>
          <p:cNvPr id="4" name="Content Placeholder 3" descr="A close up of a snow covered mountain&#10;&#10;Description automatically generated">
            <a:extLst>
              <a:ext uri="{FF2B5EF4-FFF2-40B4-BE49-F238E27FC236}">
                <a16:creationId xmlns:a16="http://schemas.microsoft.com/office/drawing/2014/main" id="{0A706403-9352-477F-8044-6595EDB103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08979" y="2538852"/>
            <a:ext cx="6203379" cy="4139266"/>
          </a:xfrm>
        </p:spPr>
      </p:pic>
    </p:spTree>
    <p:extLst>
      <p:ext uri="{BB962C8B-B14F-4D97-AF65-F5344CB8AC3E}">
        <p14:creationId xmlns:p14="http://schemas.microsoft.com/office/powerpoint/2010/main" val="419640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The planet is drowning in Waste </a:t>
            </a:r>
          </a:p>
        </p:txBody>
      </p:sp>
      <p:pic>
        <p:nvPicPr>
          <p:cNvPr id="6" name="Picture 5" descr="A picture containing outdoor, water, nature, rock&#10;&#10;Description automatically generated">
            <a:extLst>
              <a:ext uri="{FF2B5EF4-FFF2-40B4-BE49-F238E27FC236}">
                <a16:creationId xmlns:a16="http://schemas.microsoft.com/office/drawing/2014/main" id="{F384ACAE-C52B-4FE3-886F-D287B35A3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64" y="2753936"/>
            <a:ext cx="5540984" cy="3900853"/>
          </a:xfrm>
          <a:prstGeom prst="rect">
            <a:avLst/>
          </a:prstGeom>
        </p:spPr>
      </p:pic>
      <p:pic>
        <p:nvPicPr>
          <p:cNvPr id="11" name="Content Placeholder 10" descr="A picture containing outdoor, nature, water, rock&#10;&#10;Description automatically generated">
            <a:extLst>
              <a:ext uri="{FF2B5EF4-FFF2-40B4-BE49-F238E27FC236}">
                <a16:creationId xmlns:a16="http://schemas.microsoft.com/office/drawing/2014/main" id="{9F404C72-401F-48B1-A923-E25E7D45943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451449" y="2753935"/>
            <a:ext cx="5201137" cy="3900853"/>
          </a:xfrm>
        </p:spPr>
      </p:pic>
    </p:spTree>
    <p:extLst>
      <p:ext uri="{BB962C8B-B14F-4D97-AF65-F5344CB8AC3E}">
        <p14:creationId xmlns:p14="http://schemas.microsoft.com/office/powerpoint/2010/main" val="356628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Consumerism is running rampant </a:t>
            </a:r>
          </a:p>
        </p:txBody>
      </p:sp>
      <p:sp>
        <p:nvSpPr>
          <p:cNvPr id="10" name="Content Placeholder 9">
            <a:extLst>
              <a:ext uri="{FF2B5EF4-FFF2-40B4-BE49-F238E27FC236}">
                <a16:creationId xmlns:a16="http://schemas.microsoft.com/office/drawing/2014/main" id="{0ECBBBF0-ED61-4A48-98C1-8AF7940F016A}"/>
              </a:ext>
            </a:extLst>
          </p:cNvPr>
          <p:cNvSpPr>
            <a:spLocks noGrp="1"/>
          </p:cNvSpPr>
          <p:nvPr>
            <p:ph idx="1"/>
          </p:nvPr>
        </p:nvSpPr>
        <p:spPr>
          <a:xfrm>
            <a:off x="1179226" y="2753936"/>
            <a:ext cx="9833548" cy="3553558"/>
          </a:xfrm>
        </p:spPr>
        <p:txBody>
          <a:bodyPr>
            <a:normAutofit/>
          </a:bodyPr>
          <a:lstStyle/>
          <a:p>
            <a:pPr marL="0" indent="0">
              <a:buNone/>
            </a:pPr>
            <a:endParaRPr lang="en-AU" sz="2000" dirty="0"/>
          </a:p>
          <a:p>
            <a:pPr marL="0" indent="0">
              <a:buNone/>
            </a:pPr>
            <a:endParaRPr lang="en-AU" sz="2000" dirty="0">
              <a:solidFill>
                <a:srgbClr val="000000"/>
              </a:solidFill>
            </a:endParaRPr>
          </a:p>
        </p:txBody>
      </p:sp>
      <p:sp>
        <p:nvSpPr>
          <p:cNvPr id="3" name="Rectangle 2">
            <a:extLst>
              <a:ext uri="{FF2B5EF4-FFF2-40B4-BE49-F238E27FC236}">
                <a16:creationId xmlns:a16="http://schemas.microsoft.com/office/drawing/2014/main" id="{9277851A-26EA-49A8-8D7C-36160E85C995}"/>
              </a:ext>
            </a:extLst>
          </p:cNvPr>
          <p:cNvSpPr/>
          <p:nvPr/>
        </p:nvSpPr>
        <p:spPr>
          <a:xfrm>
            <a:off x="1556951" y="2828836"/>
            <a:ext cx="8600303" cy="2677656"/>
          </a:xfrm>
          <a:prstGeom prst="rect">
            <a:avLst/>
          </a:prstGeom>
        </p:spPr>
        <p:txBody>
          <a:bodyPr wrap="square">
            <a:spAutoFit/>
          </a:bodyPr>
          <a:lstStyle/>
          <a:p>
            <a:endParaRPr lang="en-US" sz="2800" b="1" dirty="0"/>
          </a:p>
          <a:p>
            <a:r>
              <a:rPr lang="en-US" sz="2800" b="1" dirty="0"/>
              <a:t>Consumerism</a:t>
            </a:r>
            <a:r>
              <a:rPr lang="en-US" sz="2800" dirty="0"/>
              <a:t> refers to the theory that spending money and consuming goods is good for the economy. </a:t>
            </a:r>
          </a:p>
          <a:p>
            <a:endParaRPr lang="en-US" sz="2800" dirty="0"/>
          </a:p>
          <a:p>
            <a:r>
              <a:rPr lang="en-US" sz="2800" dirty="0"/>
              <a:t>Opponents of </a:t>
            </a:r>
            <a:r>
              <a:rPr lang="en-US" sz="2800" b="1" dirty="0"/>
              <a:t>consumerism</a:t>
            </a:r>
            <a:r>
              <a:rPr lang="en-US" sz="2800" dirty="0"/>
              <a:t> suggest </a:t>
            </a:r>
            <a:r>
              <a:rPr lang="en-US" sz="2800" b="1" dirty="0"/>
              <a:t>simple</a:t>
            </a:r>
            <a:r>
              <a:rPr lang="en-US" sz="2800" dirty="0"/>
              <a:t> living is a more sustainable lifestyle and better for the environment.</a:t>
            </a:r>
            <a:endParaRPr lang="en-AU" sz="2800" dirty="0"/>
          </a:p>
        </p:txBody>
      </p:sp>
      <p:pic>
        <p:nvPicPr>
          <p:cNvPr id="5" name="Picture 4">
            <a:extLst>
              <a:ext uri="{FF2B5EF4-FFF2-40B4-BE49-F238E27FC236}">
                <a16:creationId xmlns:a16="http://schemas.microsoft.com/office/drawing/2014/main" id="{F4EC7389-6B5F-4D58-8D69-5808F6327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1" y="3580616"/>
            <a:ext cx="1399198" cy="1430711"/>
          </a:xfrm>
          <a:prstGeom prst="rect">
            <a:avLst/>
          </a:prstGeom>
        </p:spPr>
      </p:pic>
      <p:pic>
        <p:nvPicPr>
          <p:cNvPr id="6" name="Picture 5">
            <a:extLst>
              <a:ext uri="{FF2B5EF4-FFF2-40B4-BE49-F238E27FC236}">
                <a16:creationId xmlns:a16="http://schemas.microsoft.com/office/drawing/2014/main" id="{2F13A319-66DF-4FE3-A96D-BEA9081C0465}"/>
              </a:ext>
            </a:extLst>
          </p:cNvPr>
          <p:cNvPicPr>
            <a:picLocks noChangeAspect="1"/>
          </p:cNvPicPr>
          <p:nvPr/>
        </p:nvPicPr>
        <p:blipFill>
          <a:blip r:embed="rId5"/>
          <a:stretch>
            <a:fillRect/>
          </a:stretch>
        </p:blipFill>
        <p:spPr>
          <a:xfrm>
            <a:off x="10761864" y="3373284"/>
            <a:ext cx="1396105" cy="1432684"/>
          </a:xfrm>
          <a:prstGeom prst="rect">
            <a:avLst/>
          </a:prstGeom>
        </p:spPr>
      </p:pic>
    </p:spTree>
    <p:extLst>
      <p:ext uri="{BB962C8B-B14F-4D97-AF65-F5344CB8AC3E}">
        <p14:creationId xmlns:p14="http://schemas.microsoft.com/office/powerpoint/2010/main" val="101553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Intergovernmental Panel </a:t>
            </a:r>
            <a:br>
              <a:rPr lang="en-US" dirty="0">
                <a:solidFill>
                  <a:schemeClr val="bg1"/>
                </a:solidFill>
              </a:rPr>
            </a:br>
            <a:r>
              <a:rPr lang="en-US" dirty="0">
                <a:solidFill>
                  <a:schemeClr val="bg1"/>
                </a:solidFill>
              </a:rPr>
              <a:t>on Climate Change</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4" y="2753936"/>
            <a:ext cx="10372165" cy="3423027"/>
          </a:xfrm>
        </p:spPr>
        <p:txBody>
          <a:bodyPr>
            <a:normAutofit/>
          </a:bodyPr>
          <a:lstStyle/>
          <a:p>
            <a:pPr marL="0" indent="0">
              <a:buNone/>
            </a:pPr>
            <a:endParaRPr lang="en-US" dirty="0">
              <a:solidFill>
                <a:srgbClr val="000000"/>
              </a:solidFill>
            </a:endParaRPr>
          </a:p>
          <a:p>
            <a:pPr marL="0" indent="0">
              <a:buNone/>
            </a:pPr>
            <a:endParaRPr lang="en-AU" dirty="0"/>
          </a:p>
        </p:txBody>
      </p:sp>
      <p:pic>
        <p:nvPicPr>
          <p:cNvPr id="4" name="Picture 3">
            <a:extLst>
              <a:ext uri="{FF2B5EF4-FFF2-40B4-BE49-F238E27FC236}">
                <a16:creationId xmlns:a16="http://schemas.microsoft.com/office/drawing/2014/main" id="{7C704CD3-F8DD-435B-ABBA-208E07A11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046" y="2753936"/>
            <a:ext cx="2918068" cy="3792007"/>
          </a:xfrm>
          <a:prstGeom prst="rect">
            <a:avLst/>
          </a:prstGeom>
        </p:spPr>
      </p:pic>
      <p:sp>
        <p:nvSpPr>
          <p:cNvPr id="5" name="TextBox 4">
            <a:extLst>
              <a:ext uri="{FF2B5EF4-FFF2-40B4-BE49-F238E27FC236}">
                <a16:creationId xmlns:a16="http://schemas.microsoft.com/office/drawing/2014/main" id="{4845CAF3-C529-47DB-B26B-B24CDDE6DD6E}"/>
              </a:ext>
            </a:extLst>
          </p:cNvPr>
          <p:cNvSpPr txBox="1"/>
          <p:nvPr/>
        </p:nvSpPr>
        <p:spPr>
          <a:xfrm>
            <a:off x="1400735" y="2747580"/>
            <a:ext cx="6236211" cy="3785652"/>
          </a:xfrm>
          <a:prstGeom prst="rect">
            <a:avLst/>
          </a:prstGeom>
          <a:noFill/>
        </p:spPr>
        <p:txBody>
          <a:bodyPr wrap="square" rtlCol="0">
            <a:spAutoFit/>
          </a:bodyPr>
          <a:lstStyle/>
          <a:p>
            <a:r>
              <a:rPr lang="en-US" sz="2400" dirty="0"/>
              <a:t>The United Nations body for assessing the science related to climate change.</a:t>
            </a:r>
          </a:p>
          <a:p>
            <a:endParaRPr lang="en-US" sz="2400" dirty="0"/>
          </a:p>
          <a:p>
            <a:r>
              <a:rPr lang="en-US" sz="2400" b="1" i="1" dirty="0"/>
              <a:t>“Climate change is affecting nature, people’s lives and infrastructure everywhere. Its dangerous and pervasive impacts are increasingly evident in every region of our world. These impacts are hindering efforts to meet basic human needs and they threaten sustainable development across the globe. ”</a:t>
            </a:r>
            <a:endParaRPr lang="en-US" sz="2400" dirty="0"/>
          </a:p>
        </p:txBody>
      </p:sp>
    </p:spTree>
    <p:extLst>
      <p:ext uri="{BB962C8B-B14F-4D97-AF65-F5344CB8AC3E}">
        <p14:creationId xmlns:p14="http://schemas.microsoft.com/office/powerpoint/2010/main" val="168849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fontAlgn="base"/>
            <a:r>
              <a:rPr lang="en-US" dirty="0">
                <a:solidFill>
                  <a:schemeClr val="bg1"/>
                </a:solidFill>
              </a:rPr>
              <a:t>Everything You Own In A Photo:</a:t>
            </a:r>
            <a:br>
              <a:rPr lang="en-US" dirty="0"/>
            </a:br>
            <a:r>
              <a:rPr lang="en-US" dirty="0">
                <a:solidFill>
                  <a:schemeClr val="bg1"/>
                </a:solidFill>
              </a:rPr>
              <a:t>A Look At Our Worldly Possessions</a:t>
            </a:r>
          </a:p>
        </p:txBody>
      </p:sp>
      <p:sp>
        <p:nvSpPr>
          <p:cNvPr id="7" name="Content Placeholder 6">
            <a:extLst>
              <a:ext uri="{FF2B5EF4-FFF2-40B4-BE49-F238E27FC236}">
                <a16:creationId xmlns:a16="http://schemas.microsoft.com/office/drawing/2014/main" id="{DE783BB4-9D61-4291-96A3-D3C77CDE93C3}"/>
              </a:ext>
            </a:extLst>
          </p:cNvPr>
          <p:cNvSpPr>
            <a:spLocks noGrp="1"/>
          </p:cNvSpPr>
          <p:nvPr>
            <p:ph idx="1"/>
          </p:nvPr>
        </p:nvSpPr>
        <p:spPr>
          <a:xfrm>
            <a:off x="981634" y="2753936"/>
            <a:ext cx="10372165" cy="3423027"/>
          </a:xfrm>
        </p:spPr>
        <p:txBody>
          <a:bodyPr/>
          <a:lstStyle/>
          <a:p>
            <a:pPr marL="0" indent="0" algn="ctr">
              <a:buNone/>
            </a:pPr>
            <a:r>
              <a:rPr lang="en-US" i="1" dirty="0"/>
              <a:t>Material World: A Global Family Portrait by </a:t>
            </a:r>
            <a:r>
              <a:rPr lang="en-AU" dirty="0"/>
              <a:t>Peter Menzel</a:t>
            </a:r>
          </a:p>
          <a:p>
            <a:pPr marL="0" indent="0">
              <a:buNone/>
            </a:pPr>
            <a:endParaRPr lang="en-AU" dirty="0"/>
          </a:p>
        </p:txBody>
      </p:sp>
      <p:pic>
        <p:nvPicPr>
          <p:cNvPr id="18" name="Picture 17" descr="A group of people in a tent&#10;&#10;Description automatically generated">
            <a:extLst>
              <a:ext uri="{FF2B5EF4-FFF2-40B4-BE49-F238E27FC236}">
                <a16:creationId xmlns:a16="http://schemas.microsoft.com/office/drawing/2014/main" id="{76B199FB-9EAC-4386-AB27-DCC624906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86" y="3349364"/>
            <a:ext cx="4808562" cy="3179132"/>
          </a:xfrm>
          <a:prstGeom prst="rect">
            <a:avLst/>
          </a:prstGeom>
        </p:spPr>
      </p:pic>
      <p:pic>
        <p:nvPicPr>
          <p:cNvPr id="20" name="Picture 19" descr="A crowd of people&#10;&#10;Description automatically generated">
            <a:extLst>
              <a:ext uri="{FF2B5EF4-FFF2-40B4-BE49-F238E27FC236}">
                <a16:creationId xmlns:a16="http://schemas.microsoft.com/office/drawing/2014/main" id="{6B00E769-C439-4C13-A364-B352CE367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534" y="3338350"/>
            <a:ext cx="5078841" cy="3190146"/>
          </a:xfrm>
          <a:prstGeom prst="rect">
            <a:avLst/>
          </a:prstGeom>
        </p:spPr>
      </p:pic>
    </p:spTree>
    <p:extLst>
      <p:ext uri="{BB962C8B-B14F-4D97-AF65-F5344CB8AC3E}">
        <p14:creationId xmlns:p14="http://schemas.microsoft.com/office/powerpoint/2010/main" val="272264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Ecological Footprint</a:t>
            </a:r>
          </a:p>
        </p:txBody>
      </p:sp>
      <p:sp>
        <p:nvSpPr>
          <p:cNvPr id="10" name="Content Placeholder 9">
            <a:extLst>
              <a:ext uri="{FF2B5EF4-FFF2-40B4-BE49-F238E27FC236}">
                <a16:creationId xmlns:a16="http://schemas.microsoft.com/office/drawing/2014/main" id="{0ECBBBF0-ED61-4A48-98C1-8AF7940F016A}"/>
              </a:ext>
            </a:extLst>
          </p:cNvPr>
          <p:cNvSpPr>
            <a:spLocks noGrp="1"/>
          </p:cNvSpPr>
          <p:nvPr>
            <p:ph idx="1"/>
          </p:nvPr>
        </p:nvSpPr>
        <p:spPr>
          <a:xfrm>
            <a:off x="1179226" y="2753936"/>
            <a:ext cx="9833548" cy="3553558"/>
          </a:xfrm>
        </p:spPr>
        <p:txBody>
          <a:bodyPr>
            <a:normAutofit/>
          </a:bodyPr>
          <a:lstStyle/>
          <a:p>
            <a:pPr marL="0" indent="0">
              <a:buNone/>
            </a:pPr>
            <a:r>
              <a:rPr lang="en-AU" sz="2000" dirty="0">
                <a:hlinkClick r:id="rId4"/>
              </a:rPr>
              <a:t>https://www.wwf.org.au/get-involved/change-the-way-you-live/ecological-footprint-calculator#gs.yh1hfw</a:t>
            </a:r>
            <a:endParaRPr lang="en-AU" sz="2000" dirty="0"/>
          </a:p>
          <a:p>
            <a:pPr marL="0" indent="0">
              <a:buNone/>
            </a:pPr>
            <a:endParaRPr lang="en-AU" sz="2000" dirty="0">
              <a:solidFill>
                <a:srgbClr val="000000"/>
              </a:solidFill>
            </a:endParaRPr>
          </a:p>
        </p:txBody>
      </p:sp>
      <p:pic>
        <p:nvPicPr>
          <p:cNvPr id="4" name="Picture 3" descr="A picture containing table, sitting, food, display&#10;&#10;Description automatically generated">
            <a:extLst>
              <a:ext uri="{FF2B5EF4-FFF2-40B4-BE49-F238E27FC236}">
                <a16:creationId xmlns:a16="http://schemas.microsoft.com/office/drawing/2014/main" id="{C1C4B6AE-7D7C-417F-9ECF-D5D6A38E4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641" y="3640608"/>
            <a:ext cx="6015134" cy="2942139"/>
          </a:xfrm>
          <a:prstGeom prst="rect">
            <a:avLst/>
          </a:prstGeom>
        </p:spPr>
      </p:pic>
    </p:spTree>
    <p:extLst>
      <p:ext uri="{BB962C8B-B14F-4D97-AF65-F5344CB8AC3E}">
        <p14:creationId xmlns:p14="http://schemas.microsoft.com/office/powerpoint/2010/main" val="413016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pPr algn="ctr"/>
            <a:r>
              <a:rPr lang="en-US" dirty="0">
                <a:solidFill>
                  <a:schemeClr val="bg1"/>
                </a:solidFill>
              </a:rPr>
              <a:t>Australian Curriculum</a:t>
            </a:r>
          </a:p>
        </p:txBody>
      </p:sp>
      <p:pic>
        <p:nvPicPr>
          <p:cNvPr id="7" name="Content Placeholder 6">
            <a:extLst>
              <a:ext uri="{FF2B5EF4-FFF2-40B4-BE49-F238E27FC236}">
                <a16:creationId xmlns:a16="http://schemas.microsoft.com/office/drawing/2014/main" id="{D7A4C8DE-D76C-4808-A28F-B6860D9CCF1F}"/>
              </a:ext>
            </a:extLst>
          </p:cNvPr>
          <p:cNvPicPr>
            <a:picLocks noGrp="1" noChangeAspect="1"/>
          </p:cNvPicPr>
          <p:nvPr>
            <p:ph idx="1"/>
          </p:nvPr>
        </p:nvPicPr>
        <p:blipFill>
          <a:blip r:embed="rId4"/>
          <a:stretch>
            <a:fillRect/>
          </a:stretch>
        </p:blipFill>
        <p:spPr>
          <a:xfrm>
            <a:off x="5620371" y="446132"/>
            <a:ext cx="6729707" cy="5658833"/>
          </a:xfrm>
          <a:prstGeom prst="rect">
            <a:avLst/>
          </a:prstGeom>
        </p:spPr>
      </p:pic>
    </p:spTree>
    <p:extLst>
      <p:ext uri="{BB962C8B-B14F-4D97-AF65-F5344CB8AC3E}">
        <p14:creationId xmlns:p14="http://schemas.microsoft.com/office/powerpoint/2010/main" val="80198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1862</Words>
  <Application>Microsoft Office PowerPoint</Application>
  <PresentationFormat>Widescreen</PresentationFormat>
  <Paragraphs>282</Paragraphs>
  <Slides>29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Calibri Light</vt:lpstr>
      <vt:lpstr>Office Theme</vt:lpstr>
      <vt:lpstr>Document</vt:lpstr>
      <vt:lpstr>The Second “S”  in STEMS  - Sustainability</vt:lpstr>
      <vt:lpstr>Contents</vt:lpstr>
      <vt:lpstr>Greenland is melting at an alarming rate</vt:lpstr>
      <vt:lpstr>The planet is drowning in Waste </vt:lpstr>
      <vt:lpstr>Consumerism is running rampant </vt:lpstr>
      <vt:lpstr>Intergovernmental Panel  on Climate Change</vt:lpstr>
      <vt:lpstr>Everything You Own In A Photo: A Look At Our Worldly Possessions</vt:lpstr>
      <vt:lpstr>Ecological Footprint</vt:lpstr>
      <vt:lpstr>Australian Curriculum</vt:lpstr>
      <vt:lpstr>Australian Curriculum</vt:lpstr>
      <vt:lpstr>Sustainability</vt:lpstr>
      <vt:lpstr>Currently we don’t have Sustainability</vt:lpstr>
      <vt:lpstr>Circular Economy</vt:lpstr>
      <vt:lpstr>PowerPoint Presentation</vt:lpstr>
      <vt:lpstr>5 R’s of Responsible Disposal</vt:lpstr>
      <vt:lpstr>PLASTICS</vt:lpstr>
      <vt:lpstr>Greenwashing</vt:lpstr>
      <vt:lpstr>Example of Greenwashing</vt:lpstr>
      <vt:lpstr>Definitions</vt:lpstr>
      <vt:lpstr>Definitions</vt:lpstr>
      <vt:lpstr>Definitions</vt:lpstr>
      <vt:lpstr>PowerPoint Presentation</vt:lpstr>
      <vt:lpstr>Compostible</vt:lpstr>
      <vt:lpstr>Single Use Plastics</vt:lpstr>
      <vt:lpstr>Plastic Alternatives - Kitchen Sponges</vt:lpstr>
      <vt:lpstr>Plastic Alternatives – Water Bottles</vt:lpstr>
      <vt:lpstr>Plastic Alternatives - straws</vt:lpstr>
      <vt:lpstr>Recycling Plastics</vt:lpstr>
      <vt:lpstr>Redcycle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Fibre, Yarn &amp; Fabric</dc:title>
  <dc:creator>Hoffmann, Sheryl</dc:creator>
  <cp:lastModifiedBy>Hoffmann, Sheryl</cp:lastModifiedBy>
  <cp:revision>48</cp:revision>
  <cp:lastPrinted>2020-03-06T04:59:14Z</cp:lastPrinted>
  <dcterms:created xsi:type="dcterms:W3CDTF">2020-03-06T04:34:51Z</dcterms:created>
  <dcterms:modified xsi:type="dcterms:W3CDTF">2022-09-29T00:31:47Z</dcterms:modified>
</cp:coreProperties>
</file>